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5" r:id="rId17"/>
    <p:sldId id="270" r:id="rId18"/>
    <p:sldId id="271" r:id="rId19"/>
    <p:sldId id="272" r:id="rId20"/>
    <p:sldId id="273" r:id="rId21"/>
  </p:sldIdLst>
  <p:sldSz cx="18288000" cy="10287000"/>
  <p:notesSz cx="6858000" cy="9144000"/>
  <p:embeddedFontLst>
    <p:embeddedFont>
      <p:font typeface="Bricolage Grotesque Bold" panose="020B0604020202020204" charset="0"/>
      <p:regular r:id="rId22"/>
    </p:embeddedFont>
    <p:embeddedFont>
      <p:font typeface="Inter Medium" panose="020B0604020202020204" charset="0"/>
      <p:regular r:id="rId23"/>
    </p:embeddedFont>
    <p:embeddedFont>
      <p:font typeface="Poppins" panose="00000500000000000000" pitchFamily="2" charset="0"/>
      <p:regular r:id="rId24"/>
    </p:embeddedFont>
    <p:embeddedFont>
      <p:font typeface="Poppi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22" autoAdjust="0"/>
  </p:normalViewPr>
  <p:slideViewPr>
    <p:cSldViewPr>
      <p:cViewPr>
        <p:scale>
          <a:sx n="50" d="100"/>
          <a:sy n="50" d="100"/>
        </p:scale>
        <p:origin x="30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38.jpeg"/><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2646" y="-547699"/>
            <a:ext cx="19333292" cy="10834699"/>
          </a:xfrm>
          <a:custGeom>
            <a:avLst/>
            <a:gdLst/>
            <a:ahLst/>
            <a:cxnLst/>
            <a:rect l="l" t="t" r="r" b="b"/>
            <a:pathLst>
              <a:path w="19333292" h="10834699">
                <a:moveTo>
                  <a:pt x="0" y="0"/>
                </a:moveTo>
                <a:lnTo>
                  <a:pt x="19333292" y="0"/>
                </a:lnTo>
                <a:lnTo>
                  <a:pt x="19333292" y="10834699"/>
                </a:lnTo>
                <a:lnTo>
                  <a:pt x="0" y="10834699"/>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25558" y="-61016"/>
            <a:ext cx="18504944" cy="10409031"/>
            <a:chOff x="0" y="0"/>
            <a:chExt cx="3856777" cy="2169437"/>
          </a:xfrm>
        </p:grpSpPr>
        <p:sp>
          <p:nvSpPr>
            <p:cNvPr id="4" name="Freeform 4"/>
            <p:cNvSpPr/>
            <p:nvPr/>
          </p:nvSpPr>
          <p:spPr>
            <a:xfrm>
              <a:off x="0" y="0"/>
              <a:ext cx="3856777" cy="2169437"/>
            </a:xfrm>
            <a:custGeom>
              <a:avLst/>
              <a:gdLst/>
              <a:ahLst/>
              <a:cxnLst/>
              <a:rect l="l" t="t" r="r" b="b"/>
              <a:pathLst>
                <a:path w="3856777" h="2169437">
                  <a:moveTo>
                    <a:pt x="12551" y="0"/>
                  </a:moveTo>
                  <a:lnTo>
                    <a:pt x="3844226" y="0"/>
                  </a:lnTo>
                  <a:cubicBezTo>
                    <a:pt x="3847555" y="0"/>
                    <a:pt x="3850747" y="1322"/>
                    <a:pt x="3853101" y="3676"/>
                  </a:cubicBezTo>
                  <a:cubicBezTo>
                    <a:pt x="3855455" y="6030"/>
                    <a:pt x="3856777" y="9222"/>
                    <a:pt x="3856777" y="12551"/>
                  </a:cubicBezTo>
                  <a:lnTo>
                    <a:pt x="3856777" y="2156886"/>
                  </a:lnTo>
                  <a:cubicBezTo>
                    <a:pt x="3856777" y="2163818"/>
                    <a:pt x="3851158" y="2169437"/>
                    <a:pt x="3844226" y="2169437"/>
                  </a:cubicBezTo>
                  <a:lnTo>
                    <a:pt x="12551" y="2169437"/>
                  </a:lnTo>
                  <a:cubicBezTo>
                    <a:pt x="5619" y="2169437"/>
                    <a:pt x="0" y="2163818"/>
                    <a:pt x="0" y="2156886"/>
                  </a:cubicBezTo>
                  <a:lnTo>
                    <a:pt x="0" y="12551"/>
                  </a:lnTo>
                  <a:cubicBezTo>
                    <a:pt x="0" y="5619"/>
                    <a:pt x="5619" y="0"/>
                    <a:pt x="12551" y="0"/>
                  </a:cubicBezTo>
                  <a:close/>
                </a:path>
              </a:pathLst>
            </a:custGeom>
            <a:solidFill>
              <a:srgbClr val="073B3A">
                <a:alpha val="34902"/>
              </a:srgbClr>
            </a:solidFill>
            <a:ln w="12700">
              <a:solidFill>
                <a:srgbClr val="000000"/>
              </a:solidFill>
            </a:ln>
          </p:spPr>
          <p:txBody>
            <a:bodyPr/>
            <a:lstStyle/>
            <a:p>
              <a:endParaRPr lang="en-US"/>
            </a:p>
          </p:txBody>
        </p:sp>
      </p:grpSp>
      <p:sp>
        <p:nvSpPr>
          <p:cNvPr id="5" name="Freeform 5"/>
          <p:cNvSpPr/>
          <p:nvPr/>
        </p:nvSpPr>
        <p:spPr>
          <a:xfrm>
            <a:off x="138431" y="154901"/>
            <a:ext cx="1780538" cy="1636946"/>
          </a:xfrm>
          <a:custGeom>
            <a:avLst/>
            <a:gdLst/>
            <a:ahLst/>
            <a:cxnLst/>
            <a:rect l="l" t="t" r="r" b="b"/>
            <a:pathLst>
              <a:path w="1780538" h="1636946">
                <a:moveTo>
                  <a:pt x="0" y="0"/>
                </a:moveTo>
                <a:lnTo>
                  <a:pt x="1780538" y="0"/>
                </a:lnTo>
                <a:lnTo>
                  <a:pt x="1780538" y="1636946"/>
                </a:lnTo>
                <a:lnTo>
                  <a:pt x="0" y="1636946"/>
                </a:lnTo>
                <a:lnTo>
                  <a:pt x="0" y="0"/>
                </a:lnTo>
                <a:close/>
              </a:path>
            </a:pathLst>
          </a:custGeom>
          <a:blipFill>
            <a:blip r:embed="rId3"/>
            <a:stretch>
              <a:fillRect/>
            </a:stretch>
          </a:blipFill>
        </p:spPr>
        <p:txBody>
          <a:bodyPr/>
          <a:lstStyle/>
          <a:p>
            <a:endParaRPr lang="en-US"/>
          </a:p>
        </p:txBody>
      </p:sp>
      <p:sp>
        <p:nvSpPr>
          <p:cNvPr id="6" name="Freeform 6"/>
          <p:cNvSpPr/>
          <p:nvPr/>
        </p:nvSpPr>
        <p:spPr>
          <a:xfrm>
            <a:off x="15360230" y="154901"/>
            <a:ext cx="2473233" cy="1391194"/>
          </a:xfrm>
          <a:custGeom>
            <a:avLst/>
            <a:gdLst/>
            <a:ahLst/>
            <a:cxnLst/>
            <a:rect l="l" t="t" r="r" b="b"/>
            <a:pathLst>
              <a:path w="2473233" h="1391194">
                <a:moveTo>
                  <a:pt x="0" y="0"/>
                </a:moveTo>
                <a:lnTo>
                  <a:pt x="2473233" y="0"/>
                </a:lnTo>
                <a:lnTo>
                  <a:pt x="2473233" y="1391194"/>
                </a:lnTo>
                <a:lnTo>
                  <a:pt x="0" y="139119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3679251" y="4076700"/>
            <a:ext cx="10286999" cy="1228725"/>
          </a:xfrm>
          <a:prstGeom prst="rect">
            <a:avLst/>
          </a:prstGeom>
        </p:spPr>
        <p:txBody>
          <a:bodyPr wrap="square" lIns="0" tIns="0" rIns="0" bIns="0" rtlCol="0" anchor="t">
            <a:spAutoFit/>
          </a:bodyPr>
          <a:lstStyle/>
          <a:p>
            <a:pPr algn="ctr">
              <a:lnSpc>
                <a:spcPts val="9600"/>
              </a:lnSpc>
              <a:spcBef>
                <a:spcPct val="0"/>
              </a:spcBef>
            </a:pPr>
            <a:r>
              <a:rPr lang="en-US" sz="8000" b="1" dirty="0">
                <a:solidFill>
                  <a:srgbClr val="FFFFFF"/>
                </a:solidFill>
                <a:latin typeface="Bricolage Grotesque Bold"/>
                <a:ea typeface="Bricolage Grotesque Bold"/>
                <a:cs typeface="Bricolage Grotesque Bold"/>
                <a:sym typeface="Bricolage Grotesque Bold"/>
              </a:rPr>
              <a:t>GHG Emissions</a:t>
            </a:r>
          </a:p>
        </p:txBody>
      </p:sp>
      <p:grpSp>
        <p:nvGrpSpPr>
          <p:cNvPr id="8" name="Group 8"/>
          <p:cNvGrpSpPr/>
          <p:nvPr/>
        </p:nvGrpSpPr>
        <p:grpSpPr>
          <a:xfrm>
            <a:off x="6581162" y="5861179"/>
            <a:ext cx="4691503" cy="561098"/>
            <a:chOff x="0" y="0"/>
            <a:chExt cx="6255337" cy="748131"/>
          </a:xfrm>
        </p:grpSpPr>
        <p:grpSp>
          <p:nvGrpSpPr>
            <p:cNvPr id="9" name="Group 9"/>
            <p:cNvGrpSpPr/>
            <p:nvPr/>
          </p:nvGrpSpPr>
          <p:grpSpPr>
            <a:xfrm>
              <a:off x="0" y="0"/>
              <a:ext cx="6255337" cy="748131"/>
              <a:chOff x="0" y="0"/>
              <a:chExt cx="1235622" cy="147779"/>
            </a:xfrm>
          </p:grpSpPr>
          <p:sp>
            <p:nvSpPr>
              <p:cNvPr id="10" name="Freeform 10"/>
              <p:cNvSpPr/>
              <p:nvPr/>
            </p:nvSpPr>
            <p:spPr>
              <a:xfrm>
                <a:off x="0" y="0"/>
                <a:ext cx="1235622" cy="147779"/>
              </a:xfrm>
              <a:custGeom>
                <a:avLst/>
                <a:gdLst/>
                <a:ahLst/>
                <a:cxnLst/>
                <a:rect l="l" t="t" r="r" b="b"/>
                <a:pathLst>
                  <a:path w="1235622" h="147779">
                    <a:moveTo>
                      <a:pt x="73889" y="0"/>
                    </a:moveTo>
                    <a:lnTo>
                      <a:pt x="1161733" y="0"/>
                    </a:lnTo>
                    <a:cubicBezTo>
                      <a:pt x="1181329" y="0"/>
                      <a:pt x="1200123" y="7785"/>
                      <a:pt x="1213980" y="21642"/>
                    </a:cubicBezTo>
                    <a:cubicBezTo>
                      <a:pt x="1227837" y="35499"/>
                      <a:pt x="1235622" y="54293"/>
                      <a:pt x="1235622" y="73889"/>
                    </a:cubicBezTo>
                    <a:lnTo>
                      <a:pt x="1235622" y="73889"/>
                    </a:lnTo>
                    <a:cubicBezTo>
                      <a:pt x="1235622" y="93486"/>
                      <a:pt x="1227837" y="112280"/>
                      <a:pt x="1213980" y="126137"/>
                    </a:cubicBezTo>
                    <a:cubicBezTo>
                      <a:pt x="1200123" y="139994"/>
                      <a:pt x="1181329" y="147779"/>
                      <a:pt x="1161733"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FFFFFF"/>
              </a:solidFill>
            </p:spPr>
            <p:txBody>
              <a:bodyPr/>
              <a:lstStyle/>
              <a:p>
                <a:endParaRPr lang="en-US"/>
              </a:p>
            </p:txBody>
          </p:sp>
          <p:sp>
            <p:nvSpPr>
              <p:cNvPr id="11" name="TextBox 11"/>
              <p:cNvSpPr txBox="1"/>
              <p:nvPr/>
            </p:nvSpPr>
            <p:spPr>
              <a:xfrm>
                <a:off x="0" y="0"/>
                <a:ext cx="1235622" cy="147779"/>
              </a:xfrm>
              <a:prstGeom prst="rect">
                <a:avLst/>
              </a:prstGeom>
            </p:spPr>
            <p:txBody>
              <a:bodyPr lIns="50800" tIns="50800" rIns="50800" bIns="50800" rtlCol="0" anchor="ctr"/>
              <a:lstStyle/>
              <a:p>
                <a:pPr algn="ctr">
                  <a:lnSpc>
                    <a:spcPts val="2520"/>
                  </a:lnSpc>
                </a:pPr>
                <a:endParaRPr/>
              </a:p>
            </p:txBody>
          </p:sp>
        </p:grpSp>
        <p:sp>
          <p:nvSpPr>
            <p:cNvPr id="12" name="TextBox 12"/>
            <p:cNvSpPr txBox="1"/>
            <p:nvPr/>
          </p:nvSpPr>
          <p:spPr>
            <a:xfrm>
              <a:off x="235092" y="145465"/>
              <a:ext cx="5708953" cy="438150"/>
            </a:xfrm>
            <a:prstGeom prst="rect">
              <a:avLst/>
            </a:prstGeom>
          </p:spPr>
          <p:txBody>
            <a:bodyPr lIns="0" tIns="0" rIns="0" bIns="0" rtlCol="0" anchor="t">
              <a:spAutoFit/>
            </a:bodyPr>
            <a:lstStyle/>
            <a:p>
              <a:pPr algn="ctr">
                <a:lnSpc>
                  <a:spcPts val="2520"/>
                </a:lnSpc>
                <a:spcBef>
                  <a:spcPct val="0"/>
                </a:spcBef>
              </a:pPr>
              <a:r>
                <a:rPr lang="en-US" sz="2100" dirty="0">
                  <a:solidFill>
                    <a:srgbClr val="000000"/>
                  </a:solidFill>
                  <a:latin typeface="Poppins"/>
                  <a:ea typeface="Poppins"/>
                  <a:cs typeface="Poppins"/>
                  <a:sym typeface="Poppins"/>
                </a:rPr>
                <a:t>Global Green House Emissions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932401" y="-9426847"/>
            <a:ext cx="1758287" cy="20567272"/>
            <a:chOff x="0" y="0"/>
            <a:chExt cx="381000" cy="4456684"/>
          </a:xfrm>
        </p:grpSpPr>
        <p:sp>
          <p:nvSpPr>
            <p:cNvPr id="3" name="Freeform 3"/>
            <p:cNvSpPr/>
            <p:nvPr/>
          </p:nvSpPr>
          <p:spPr>
            <a:xfrm>
              <a:off x="0" y="0"/>
              <a:ext cx="381000" cy="4456685"/>
            </a:xfrm>
            <a:custGeom>
              <a:avLst/>
              <a:gdLst/>
              <a:ahLst/>
              <a:cxnLst/>
              <a:rect l="l" t="t" r="r" b="b"/>
              <a:pathLst>
                <a:path w="381000" h="4456685">
                  <a:moveTo>
                    <a:pt x="381000" y="98221"/>
                  </a:moveTo>
                  <a:lnTo>
                    <a:pt x="381000" y="4287774"/>
                  </a:lnTo>
                  <a:lnTo>
                    <a:pt x="190500" y="4456685"/>
                  </a:lnTo>
                  <a:lnTo>
                    <a:pt x="0" y="4287774"/>
                  </a:lnTo>
                  <a:lnTo>
                    <a:pt x="0" y="98221"/>
                  </a:lnTo>
                  <a:cubicBezTo>
                    <a:pt x="0" y="22860"/>
                    <a:pt x="22860" y="0"/>
                    <a:pt x="49530" y="0"/>
                  </a:cubicBezTo>
                  <a:lnTo>
                    <a:pt x="331470" y="0"/>
                  </a:lnTo>
                  <a:cubicBezTo>
                    <a:pt x="358140" y="0"/>
                    <a:pt x="381000" y="22860"/>
                    <a:pt x="381000" y="98221"/>
                  </a:cubicBezTo>
                  <a:close/>
                </a:path>
              </a:pathLst>
            </a:custGeom>
            <a:solidFill>
              <a:srgbClr val="03C4A1"/>
            </a:solidFill>
          </p:spPr>
          <p:txBody>
            <a:bodyPr/>
            <a:lstStyle/>
            <a:p>
              <a:endParaRPr lang="en-US"/>
            </a:p>
          </p:txBody>
        </p:sp>
        <p:sp>
          <p:nvSpPr>
            <p:cNvPr id="4" name="TextBox 4"/>
            <p:cNvSpPr txBox="1"/>
            <p:nvPr/>
          </p:nvSpPr>
          <p:spPr>
            <a:xfrm>
              <a:off x="0" y="0"/>
              <a:ext cx="381000" cy="4280154"/>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562928" y="2037295"/>
            <a:ext cx="619354" cy="406451"/>
            <a:chOff x="0" y="0"/>
            <a:chExt cx="812800" cy="533400"/>
          </a:xfrm>
        </p:grpSpPr>
        <p:sp>
          <p:nvSpPr>
            <p:cNvPr id="6" name="Freeform 6"/>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7" name="TextBox 7"/>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9144000" y="2240520"/>
            <a:ext cx="8148257" cy="7017780"/>
          </a:xfrm>
          <a:custGeom>
            <a:avLst/>
            <a:gdLst/>
            <a:ahLst/>
            <a:cxnLst/>
            <a:rect l="l" t="t" r="r" b="b"/>
            <a:pathLst>
              <a:path w="8148257" h="7017780">
                <a:moveTo>
                  <a:pt x="0" y="0"/>
                </a:moveTo>
                <a:lnTo>
                  <a:pt x="8148257" y="0"/>
                </a:lnTo>
                <a:lnTo>
                  <a:pt x="8148257" y="7017780"/>
                </a:lnTo>
                <a:lnTo>
                  <a:pt x="0" y="7017780"/>
                </a:lnTo>
                <a:lnTo>
                  <a:pt x="0" y="0"/>
                </a:lnTo>
                <a:close/>
              </a:path>
            </a:pathLst>
          </a:custGeom>
          <a:blipFill>
            <a:blip r:embed="rId2"/>
            <a:stretch>
              <a:fillRect l="-2255" r="-2255"/>
            </a:stretch>
          </a:blipFill>
        </p:spPr>
        <p:txBody>
          <a:bodyPr/>
          <a:lstStyle/>
          <a:p>
            <a:endParaRPr lang="en-US"/>
          </a:p>
        </p:txBody>
      </p:sp>
      <p:sp>
        <p:nvSpPr>
          <p:cNvPr id="9" name="Freeform 9"/>
          <p:cNvSpPr/>
          <p:nvPr/>
        </p:nvSpPr>
        <p:spPr>
          <a:xfrm>
            <a:off x="1404203" y="4452835"/>
            <a:ext cx="5831211" cy="4805465"/>
          </a:xfrm>
          <a:custGeom>
            <a:avLst/>
            <a:gdLst/>
            <a:ahLst/>
            <a:cxnLst/>
            <a:rect l="l" t="t" r="r" b="b"/>
            <a:pathLst>
              <a:path w="5831211" h="4805465">
                <a:moveTo>
                  <a:pt x="0" y="0"/>
                </a:moveTo>
                <a:lnTo>
                  <a:pt x="5831211" y="0"/>
                </a:lnTo>
                <a:lnTo>
                  <a:pt x="5831211" y="4805465"/>
                </a:lnTo>
                <a:lnTo>
                  <a:pt x="0" y="4805465"/>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215311" y="-67136"/>
            <a:ext cx="4964325" cy="1838325"/>
          </a:xfrm>
          <a:prstGeom prst="rect">
            <a:avLst/>
          </a:prstGeom>
        </p:spPr>
        <p:txBody>
          <a:bodyPr lIns="0" tIns="0" rIns="0" bIns="0" rtlCol="0" anchor="t">
            <a:spAutoFit/>
          </a:bodyPr>
          <a:lstStyle/>
          <a:p>
            <a:pPr algn="l">
              <a:lnSpc>
                <a:spcPts val="7200"/>
              </a:lnSpc>
            </a:pPr>
            <a:r>
              <a:rPr lang="en-US" sz="6000" b="1" dirty="0">
                <a:solidFill>
                  <a:srgbClr val="FFFFFF"/>
                </a:solidFill>
                <a:latin typeface="Bricolage Grotesque Bold"/>
                <a:ea typeface="Bricolage Grotesque Bold"/>
                <a:cs typeface="Bricolage Grotesque Bold"/>
                <a:sym typeface="Bricolage Grotesque Bold"/>
              </a:rPr>
              <a:t>04 STEPS (SQL)</a:t>
            </a:r>
          </a:p>
        </p:txBody>
      </p:sp>
      <p:sp>
        <p:nvSpPr>
          <p:cNvPr id="11" name="TextBox 11"/>
          <p:cNvSpPr txBox="1"/>
          <p:nvPr/>
        </p:nvSpPr>
        <p:spPr>
          <a:xfrm>
            <a:off x="1404203" y="2008720"/>
            <a:ext cx="6095806" cy="210121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In SQL, we explored the dataset further by using queries that included </a:t>
            </a:r>
            <a:r>
              <a:rPr lang="en-US" sz="2400">
                <a:solidFill>
                  <a:srgbClr val="03C4A1"/>
                </a:solidFill>
                <a:latin typeface="Poppins"/>
                <a:ea typeface="Poppins"/>
                <a:cs typeface="Poppins"/>
                <a:sym typeface="Poppins"/>
              </a:rPr>
              <a:t>SELECT, SUM, GROUP BY, and ORDER BY </a:t>
            </a:r>
            <a:r>
              <a:rPr lang="en-US" sz="2400">
                <a:solidFill>
                  <a:srgbClr val="000000"/>
                </a:solidFill>
                <a:latin typeface="Poppins"/>
                <a:ea typeface="Poppins"/>
                <a:cs typeface="Poppins"/>
                <a:sym typeface="Poppins"/>
              </a:rPr>
              <a:t>to better understand the data and extract meaningful insights.</a:t>
            </a:r>
          </a:p>
        </p:txBody>
      </p:sp>
      <p:sp>
        <p:nvSpPr>
          <p:cNvPr id="12" name="Freeform 12"/>
          <p:cNvSpPr/>
          <p:nvPr/>
        </p:nvSpPr>
        <p:spPr>
          <a:xfrm>
            <a:off x="16796020" y="265004"/>
            <a:ext cx="1287393" cy="1183571"/>
          </a:xfrm>
          <a:custGeom>
            <a:avLst/>
            <a:gdLst/>
            <a:ahLst/>
            <a:cxnLst/>
            <a:rect l="l" t="t" r="r" b="b"/>
            <a:pathLst>
              <a:path w="1287393" h="1183571">
                <a:moveTo>
                  <a:pt x="0" y="0"/>
                </a:moveTo>
                <a:lnTo>
                  <a:pt x="1287392" y="0"/>
                </a:lnTo>
                <a:lnTo>
                  <a:pt x="1287392" y="1183571"/>
                </a:lnTo>
                <a:lnTo>
                  <a:pt x="0" y="1183571"/>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60393" y="1028700"/>
            <a:ext cx="1698907" cy="561098"/>
            <a:chOff x="0" y="0"/>
            <a:chExt cx="2265210" cy="748131"/>
          </a:xfrm>
        </p:grpSpPr>
        <p:grpSp>
          <p:nvGrpSpPr>
            <p:cNvPr id="3" name="Group 3"/>
            <p:cNvGrpSpPr/>
            <p:nvPr/>
          </p:nvGrpSpPr>
          <p:grpSpPr>
            <a:xfrm>
              <a:off x="0" y="0"/>
              <a:ext cx="2265210" cy="748131"/>
              <a:chOff x="0" y="0"/>
              <a:chExt cx="447449" cy="147779"/>
            </a:xfrm>
          </p:grpSpPr>
          <p:sp>
            <p:nvSpPr>
              <p:cNvPr id="4" name="Freeform 4"/>
              <p:cNvSpPr/>
              <p:nvPr/>
            </p:nvSpPr>
            <p:spPr>
              <a:xfrm>
                <a:off x="0" y="0"/>
                <a:ext cx="447449" cy="147779"/>
              </a:xfrm>
              <a:custGeom>
                <a:avLst/>
                <a:gdLst/>
                <a:ahLst/>
                <a:cxnLst/>
                <a:rect l="l" t="t" r="r" b="b"/>
                <a:pathLst>
                  <a:path w="447449" h="147779">
                    <a:moveTo>
                      <a:pt x="73889" y="0"/>
                    </a:moveTo>
                    <a:lnTo>
                      <a:pt x="373559" y="0"/>
                    </a:lnTo>
                    <a:cubicBezTo>
                      <a:pt x="393156" y="0"/>
                      <a:pt x="411950" y="7785"/>
                      <a:pt x="425807" y="21642"/>
                    </a:cubicBezTo>
                    <a:cubicBezTo>
                      <a:pt x="439664" y="35499"/>
                      <a:pt x="447449" y="54293"/>
                      <a:pt x="447449" y="73889"/>
                    </a:cubicBezTo>
                    <a:lnTo>
                      <a:pt x="447449" y="73889"/>
                    </a:lnTo>
                    <a:cubicBezTo>
                      <a:pt x="447449" y="93486"/>
                      <a:pt x="439664" y="112280"/>
                      <a:pt x="425807" y="126137"/>
                    </a:cubicBezTo>
                    <a:cubicBezTo>
                      <a:pt x="411950" y="139994"/>
                      <a:pt x="393156" y="147779"/>
                      <a:pt x="373559"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073B3A"/>
              </a:solidFill>
            </p:spPr>
            <p:txBody>
              <a:bodyPr/>
              <a:lstStyle/>
              <a:p>
                <a:endParaRPr lang="en-US"/>
              </a:p>
            </p:txBody>
          </p:sp>
          <p:sp>
            <p:nvSpPr>
              <p:cNvPr id="5" name="TextBox 5"/>
              <p:cNvSpPr txBox="1"/>
              <p:nvPr/>
            </p:nvSpPr>
            <p:spPr>
              <a:xfrm>
                <a:off x="0" y="0"/>
                <a:ext cx="447449" cy="147779"/>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98929" y="164515"/>
              <a:ext cx="2067351" cy="41910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Medium"/>
                  <a:ea typeface="Inter Medium"/>
                  <a:cs typeface="Inter Medium"/>
                  <a:sym typeface="Inter Medium"/>
                </a:rPr>
                <a:t>Page 03</a:t>
              </a:r>
            </a:p>
          </p:txBody>
        </p:sp>
      </p:grpSp>
      <p:sp>
        <p:nvSpPr>
          <p:cNvPr id="7" name="Freeform 7"/>
          <p:cNvSpPr/>
          <p:nvPr/>
        </p:nvSpPr>
        <p:spPr>
          <a:xfrm flipH="1" flipV="1">
            <a:off x="13635920" y="8362150"/>
            <a:ext cx="7315200" cy="3849701"/>
          </a:xfrm>
          <a:custGeom>
            <a:avLst/>
            <a:gdLst/>
            <a:ahLst/>
            <a:cxnLst/>
            <a:rect l="l" t="t" r="r" b="b"/>
            <a:pathLst>
              <a:path w="7315200" h="3849701">
                <a:moveTo>
                  <a:pt x="7315200" y="3849700"/>
                </a:moveTo>
                <a:lnTo>
                  <a:pt x="0" y="3849700"/>
                </a:lnTo>
                <a:lnTo>
                  <a:pt x="0" y="0"/>
                </a:lnTo>
                <a:lnTo>
                  <a:pt x="7315200" y="0"/>
                </a:lnTo>
                <a:lnTo>
                  <a:pt x="7315200" y="3849700"/>
                </a:lnTo>
                <a:close/>
              </a:path>
            </a:pathLst>
          </a:custGeom>
          <a:blipFill>
            <a:blip r:embed="rId2">
              <a:alphaModFix amt="63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V="1">
            <a:off x="-3244641" y="8419230"/>
            <a:ext cx="7315200" cy="3849701"/>
          </a:xfrm>
          <a:custGeom>
            <a:avLst/>
            <a:gdLst/>
            <a:ahLst/>
            <a:cxnLst/>
            <a:rect l="l" t="t" r="r" b="b"/>
            <a:pathLst>
              <a:path w="7315200" h="3849701">
                <a:moveTo>
                  <a:pt x="0" y="3849701"/>
                </a:moveTo>
                <a:lnTo>
                  <a:pt x="7315200" y="3849701"/>
                </a:lnTo>
                <a:lnTo>
                  <a:pt x="7315200" y="0"/>
                </a:lnTo>
                <a:lnTo>
                  <a:pt x="0" y="0"/>
                </a:lnTo>
                <a:lnTo>
                  <a:pt x="0" y="3849701"/>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8932401" y="-9426847"/>
            <a:ext cx="1758287" cy="20567272"/>
            <a:chOff x="0" y="0"/>
            <a:chExt cx="381000" cy="4456684"/>
          </a:xfrm>
        </p:grpSpPr>
        <p:sp>
          <p:nvSpPr>
            <p:cNvPr id="10" name="Freeform 10"/>
            <p:cNvSpPr/>
            <p:nvPr/>
          </p:nvSpPr>
          <p:spPr>
            <a:xfrm>
              <a:off x="0" y="0"/>
              <a:ext cx="381000" cy="4456685"/>
            </a:xfrm>
            <a:custGeom>
              <a:avLst/>
              <a:gdLst/>
              <a:ahLst/>
              <a:cxnLst/>
              <a:rect l="l" t="t" r="r" b="b"/>
              <a:pathLst>
                <a:path w="381000" h="4456685">
                  <a:moveTo>
                    <a:pt x="381000" y="98221"/>
                  </a:moveTo>
                  <a:lnTo>
                    <a:pt x="381000" y="4287774"/>
                  </a:lnTo>
                  <a:lnTo>
                    <a:pt x="190500" y="4456685"/>
                  </a:lnTo>
                  <a:lnTo>
                    <a:pt x="0" y="4287774"/>
                  </a:lnTo>
                  <a:lnTo>
                    <a:pt x="0" y="98221"/>
                  </a:lnTo>
                  <a:cubicBezTo>
                    <a:pt x="0" y="22860"/>
                    <a:pt x="22860" y="0"/>
                    <a:pt x="49530" y="0"/>
                  </a:cubicBezTo>
                  <a:lnTo>
                    <a:pt x="331470" y="0"/>
                  </a:lnTo>
                  <a:cubicBezTo>
                    <a:pt x="358140" y="0"/>
                    <a:pt x="381000" y="22860"/>
                    <a:pt x="381000" y="98221"/>
                  </a:cubicBezTo>
                  <a:close/>
                </a:path>
              </a:pathLst>
            </a:custGeom>
            <a:solidFill>
              <a:srgbClr val="03C4A1"/>
            </a:solidFill>
          </p:spPr>
          <p:txBody>
            <a:bodyPr/>
            <a:lstStyle/>
            <a:p>
              <a:endParaRPr lang="en-US"/>
            </a:p>
          </p:txBody>
        </p:sp>
        <p:sp>
          <p:nvSpPr>
            <p:cNvPr id="11" name="TextBox 11"/>
            <p:cNvSpPr txBox="1"/>
            <p:nvPr/>
          </p:nvSpPr>
          <p:spPr>
            <a:xfrm>
              <a:off x="0" y="0"/>
              <a:ext cx="381000" cy="4280154"/>
            </a:xfrm>
            <a:prstGeom prst="rect">
              <a:avLst/>
            </a:prstGeom>
          </p:spPr>
          <p:txBody>
            <a:bodyPr lIns="50800" tIns="50800" rIns="50800" bIns="50800" rtlCol="0" anchor="ctr"/>
            <a:lstStyle/>
            <a:p>
              <a:pPr algn="ctr">
                <a:lnSpc>
                  <a:spcPts val="2520"/>
                </a:lnSpc>
              </a:pPr>
              <a:endParaRPr/>
            </a:p>
          </p:txBody>
        </p:sp>
      </p:grpSp>
      <p:grpSp>
        <p:nvGrpSpPr>
          <p:cNvPr id="12" name="Group 12"/>
          <p:cNvGrpSpPr/>
          <p:nvPr/>
        </p:nvGrpSpPr>
        <p:grpSpPr>
          <a:xfrm>
            <a:off x="935222" y="4991266"/>
            <a:ext cx="5210840" cy="3056490"/>
            <a:chOff x="0" y="0"/>
            <a:chExt cx="807295" cy="473530"/>
          </a:xfrm>
        </p:grpSpPr>
        <p:sp>
          <p:nvSpPr>
            <p:cNvPr id="13" name="Freeform 13"/>
            <p:cNvSpPr/>
            <p:nvPr/>
          </p:nvSpPr>
          <p:spPr>
            <a:xfrm>
              <a:off x="0" y="0"/>
              <a:ext cx="807295" cy="473530"/>
            </a:xfrm>
            <a:custGeom>
              <a:avLst/>
              <a:gdLst/>
              <a:ahLst/>
              <a:cxnLst/>
              <a:rect l="l" t="t" r="r" b="b"/>
              <a:pathLst>
                <a:path w="807295" h="473530">
                  <a:moveTo>
                    <a:pt x="44572" y="0"/>
                  </a:moveTo>
                  <a:lnTo>
                    <a:pt x="762723" y="0"/>
                  </a:lnTo>
                  <a:cubicBezTo>
                    <a:pt x="774545" y="0"/>
                    <a:pt x="785882" y="4696"/>
                    <a:pt x="794241" y="13055"/>
                  </a:cubicBezTo>
                  <a:cubicBezTo>
                    <a:pt x="802599" y="21414"/>
                    <a:pt x="807295" y="32751"/>
                    <a:pt x="807295" y="44572"/>
                  </a:cubicBezTo>
                  <a:lnTo>
                    <a:pt x="807295" y="428958"/>
                  </a:lnTo>
                  <a:cubicBezTo>
                    <a:pt x="807295" y="440779"/>
                    <a:pt x="802599" y="452116"/>
                    <a:pt x="794241" y="460475"/>
                  </a:cubicBezTo>
                  <a:cubicBezTo>
                    <a:pt x="785882" y="468834"/>
                    <a:pt x="774545" y="473530"/>
                    <a:pt x="762723" y="473530"/>
                  </a:cubicBezTo>
                  <a:lnTo>
                    <a:pt x="44572" y="473530"/>
                  </a:lnTo>
                  <a:cubicBezTo>
                    <a:pt x="32751" y="473530"/>
                    <a:pt x="21414" y="468834"/>
                    <a:pt x="13055" y="460475"/>
                  </a:cubicBezTo>
                  <a:cubicBezTo>
                    <a:pt x="4696" y="452116"/>
                    <a:pt x="0" y="440779"/>
                    <a:pt x="0" y="428958"/>
                  </a:cubicBezTo>
                  <a:lnTo>
                    <a:pt x="0" y="44572"/>
                  </a:lnTo>
                  <a:cubicBezTo>
                    <a:pt x="0" y="32751"/>
                    <a:pt x="4696" y="21414"/>
                    <a:pt x="13055" y="13055"/>
                  </a:cubicBezTo>
                  <a:cubicBezTo>
                    <a:pt x="21414" y="4696"/>
                    <a:pt x="32751" y="0"/>
                    <a:pt x="44572" y="0"/>
                  </a:cubicBezTo>
                  <a:close/>
                </a:path>
              </a:pathLst>
            </a:custGeom>
            <a:blipFill>
              <a:blip r:embed="rId4"/>
              <a:stretch>
                <a:fillRect l="-1377" r="-189262"/>
              </a:stretch>
            </a:blipFill>
          </p:spPr>
          <p:txBody>
            <a:bodyPr/>
            <a:lstStyle/>
            <a:p>
              <a:endParaRPr lang="en-US"/>
            </a:p>
          </p:txBody>
        </p:sp>
      </p:grpSp>
      <p:sp>
        <p:nvSpPr>
          <p:cNvPr id="14" name="TextBox 14"/>
          <p:cNvSpPr txBox="1"/>
          <p:nvPr/>
        </p:nvSpPr>
        <p:spPr>
          <a:xfrm>
            <a:off x="338243" y="-9525"/>
            <a:ext cx="7131915" cy="1838325"/>
          </a:xfrm>
          <a:prstGeom prst="rect">
            <a:avLst/>
          </a:prstGeom>
        </p:spPr>
        <p:txBody>
          <a:bodyPr lIns="0" tIns="0" rIns="0" bIns="0" rtlCol="0" anchor="t">
            <a:spAutoFit/>
          </a:bodyPr>
          <a:lstStyle/>
          <a:p>
            <a:pPr algn="l">
              <a:lnSpc>
                <a:spcPts val="7200"/>
              </a:lnSpc>
            </a:pPr>
            <a:r>
              <a:rPr lang="en-US" sz="6000" b="1" dirty="0">
                <a:solidFill>
                  <a:srgbClr val="FFFFFF"/>
                </a:solidFill>
                <a:latin typeface="Bricolage Grotesque Bold"/>
                <a:ea typeface="Bricolage Grotesque Bold"/>
                <a:cs typeface="Bricolage Grotesque Bold"/>
                <a:sym typeface="Bricolage Grotesque Bold"/>
              </a:rPr>
              <a:t>04 </a:t>
            </a:r>
          </a:p>
          <a:p>
            <a:pPr algn="l">
              <a:lnSpc>
                <a:spcPts val="7200"/>
              </a:lnSpc>
            </a:pPr>
            <a:r>
              <a:rPr lang="en-US" sz="6000" b="1" dirty="0">
                <a:solidFill>
                  <a:srgbClr val="FFFFFF"/>
                </a:solidFill>
                <a:latin typeface="Bricolage Grotesque Bold"/>
                <a:ea typeface="Bricolage Grotesque Bold"/>
                <a:cs typeface="Bricolage Grotesque Bold"/>
                <a:sym typeface="Bricolage Grotesque Bold"/>
              </a:rPr>
              <a:t>STEPS (POWER BI)</a:t>
            </a:r>
          </a:p>
        </p:txBody>
      </p:sp>
      <p:grpSp>
        <p:nvGrpSpPr>
          <p:cNvPr id="15" name="Group 15"/>
          <p:cNvGrpSpPr/>
          <p:nvPr/>
        </p:nvGrpSpPr>
        <p:grpSpPr>
          <a:xfrm>
            <a:off x="6508012" y="4961655"/>
            <a:ext cx="5210840" cy="3056490"/>
            <a:chOff x="0" y="0"/>
            <a:chExt cx="807295" cy="473530"/>
          </a:xfrm>
        </p:grpSpPr>
        <p:sp>
          <p:nvSpPr>
            <p:cNvPr id="16" name="Freeform 16"/>
            <p:cNvSpPr/>
            <p:nvPr/>
          </p:nvSpPr>
          <p:spPr>
            <a:xfrm>
              <a:off x="0" y="0"/>
              <a:ext cx="807295" cy="473530"/>
            </a:xfrm>
            <a:custGeom>
              <a:avLst/>
              <a:gdLst/>
              <a:ahLst/>
              <a:cxnLst/>
              <a:rect l="l" t="t" r="r" b="b"/>
              <a:pathLst>
                <a:path w="807295" h="473530">
                  <a:moveTo>
                    <a:pt x="44572" y="0"/>
                  </a:moveTo>
                  <a:lnTo>
                    <a:pt x="762723" y="0"/>
                  </a:lnTo>
                  <a:cubicBezTo>
                    <a:pt x="774545" y="0"/>
                    <a:pt x="785882" y="4696"/>
                    <a:pt x="794241" y="13055"/>
                  </a:cubicBezTo>
                  <a:cubicBezTo>
                    <a:pt x="802599" y="21414"/>
                    <a:pt x="807295" y="32751"/>
                    <a:pt x="807295" y="44572"/>
                  </a:cubicBezTo>
                  <a:lnTo>
                    <a:pt x="807295" y="428958"/>
                  </a:lnTo>
                  <a:cubicBezTo>
                    <a:pt x="807295" y="440779"/>
                    <a:pt x="802599" y="452116"/>
                    <a:pt x="794241" y="460475"/>
                  </a:cubicBezTo>
                  <a:cubicBezTo>
                    <a:pt x="785882" y="468834"/>
                    <a:pt x="774545" y="473530"/>
                    <a:pt x="762723" y="473530"/>
                  </a:cubicBezTo>
                  <a:lnTo>
                    <a:pt x="44572" y="473530"/>
                  </a:lnTo>
                  <a:cubicBezTo>
                    <a:pt x="32751" y="473530"/>
                    <a:pt x="21414" y="468834"/>
                    <a:pt x="13055" y="460475"/>
                  </a:cubicBezTo>
                  <a:cubicBezTo>
                    <a:pt x="4696" y="452116"/>
                    <a:pt x="0" y="440779"/>
                    <a:pt x="0" y="428958"/>
                  </a:cubicBezTo>
                  <a:lnTo>
                    <a:pt x="0" y="44572"/>
                  </a:lnTo>
                  <a:cubicBezTo>
                    <a:pt x="0" y="32751"/>
                    <a:pt x="4696" y="21414"/>
                    <a:pt x="13055" y="13055"/>
                  </a:cubicBezTo>
                  <a:cubicBezTo>
                    <a:pt x="21414" y="4696"/>
                    <a:pt x="32751" y="0"/>
                    <a:pt x="44572" y="0"/>
                  </a:cubicBezTo>
                  <a:close/>
                </a:path>
              </a:pathLst>
            </a:custGeom>
            <a:blipFill>
              <a:blip r:embed="rId5"/>
              <a:stretch>
                <a:fillRect r="-112243"/>
              </a:stretch>
            </a:blipFill>
          </p:spPr>
          <p:txBody>
            <a:bodyPr/>
            <a:lstStyle/>
            <a:p>
              <a:endParaRPr lang="en-US"/>
            </a:p>
          </p:txBody>
        </p:sp>
      </p:grpSp>
      <p:grpSp>
        <p:nvGrpSpPr>
          <p:cNvPr id="17" name="Group 17"/>
          <p:cNvGrpSpPr/>
          <p:nvPr/>
        </p:nvGrpSpPr>
        <p:grpSpPr>
          <a:xfrm>
            <a:off x="12082680" y="4961655"/>
            <a:ext cx="5210840" cy="3056490"/>
            <a:chOff x="0" y="0"/>
            <a:chExt cx="807295" cy="473530"/>
          </a:xfrm>
        </p:grpSpPr>
        <p:sp>
          <p:nvSpPr>
            <p:cNvPr id="18" name="Freeform 18"/>
            <p:cNvSpPr/>
            <p:nvPr/>
          </p:nvSpPr>
          <p:spPr>
            <a:xfrm>
              <a:off x="0" y="0"/>
              <a:ext cx="807295" cy="473530"/>
            </a:xfrm>
            <a:custGeom>
              <a:avLst/>
              <a:gdLst/>
              <a:ahLst/>
              <a:cxnLst/>
              <a:rect l="l" t="t" r="r" b="b"/>
              <a:pathLst>
                <a:path w="807295" h="473530">
                  <a:moveTo>
                    <a:pt x="44572" y="0"/>
                  </a:moveTo>
                  <a:lnTo>
                    <a:pt x="762723" y="0"/>
                  </a:lnTo>
                  <a:cubicBezTo>
                    <a:pt x="774545" y="0"/>
                    <a:pt x="785882" y="4696"/>
                    <a:pt x="794241" y="13055"/>
                  </a:cubicBezTo>
                  <a:cubicBezTo>
                    <a:pt x="802599" y="21414"/>
                    <a:pt x="807295" y="32751"/>
                    <a:pt x="807295" y="44572"/>
                  </a:cubicBezTo>
                  <a:lnTo>
                    <a:pt x="807295" y="428958"/>
                  </a:lnTo>
                  <a:cubicBezTo>
                    <a:pt x="807295" y="440779"/>
                    <a:pt x="802599" y="452116"/>
                    <a:pt x="794241" y="460475"/>
                  </a:cubicBezTo>
                  <a:cubicBezTo>
                    <a:pt x="785882" y="468834"/>
                    <a:pt x="774545" y="473530"/>
                    <a:pt x="762723" y="473530"/>
                  </a:cubicBezTo>
                  <a:lnTo>
                    <a:pt x="44572" y="473530"/>
                  </a:lnTo>
                  <a:cubicBezTo>
                    <a:pt x="32751" y="473530"/>
                    <a:pt x="21414" y="468834"/>
                    <a:pt x="13055" y="460475"/>
                  </a:cubicBezTo>
                  <a:cubicBezTo>
                    <a:pt x="4696" y="452116"/>
                    <a:pt x="0" y="440779"/>
                    <a:pt x="0" y="428958"/>
                  </a:cubicBezTo>
                  <a:lnTo>
                    <a:pt x="0" y="44572"/>
                  </a:lnTo>
                  <a:cubicBezTo>
                    <a:pt x="0" y="32751"/>
                    <a:pt x="4696" y="21414"/>
                    <a:pt x="13055" y="13055"/>
                  </a:cubicBezTo>
                  <a:cubicBezTo>
                    <a:pt x="21414" y="4696"/>
                    <a:pt x="32751" y="0"/>
                    <a:pt x="44572" y="0"/>
                  </a:cubicBezTo>
                  <a:close/>
                </a:path>
              </a:pathLst>
            </a:custGeom>
            <a:blipFill>
              <a:blip r:embed="rId6"/>
              <a:stretch>
                <a:fillRect b="-12519"/>
              </a:stretch>
            </a:blipFill>
          </p:spPr>
          <p:txBody>
            <a:bodyPr/>
            <a:lstStyle/>
            <a:p>
              <a:endParaRPr lang="en-US"/>
            </a:p>
          </p:txBody>
        </p:sp>
      </p:grpSp>
      <p:sp>
        <p:nvSpPr>
          <p:cNvPr id="19" name="TextBox 19"/>
          <p:cNvSpPr txBox="1"/>
          <p:nvPr/>
        </p:nvSpPr>
        <p:spPr>
          <a:xfrm>
            <a:off x="1416424" y="2264421"/>
            <a:ext cx="6392726" cy="8439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We worked on Power BI to analyze our data and create an interactive report</a:t>
            </a:r>
          </a:p>
        </p:txBody>
      </p:sp>
      <p:sp>
        <p:nvSpPr>
          <p:cNvPr id="20" name="TextBox 20"/>
          <p:cNvSpPr txBox="1"/>
          <p:nvPr/>
        </p:nvSpPr>
        <p:spPr>
          <a:xfrm>
            <a:off x="10093004" y="3821492"/>
            <a:ext cx="7986079" cy="8439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Created charts and tables to represent the data clearly.</a:t>
            </a:r>
          </a:p>
        </p:txBody>
      </p:sp>
      <p:sp>
        <p:nvSpPr>
          <p:cNvPr id="21" name="TextBox 21"/>
          <p:cNvSpPr txBox="1"/>
          <p:nvPr/>
        </p:nvSpPr>
        <p:spPr>
          <a:xfrm>
            <a:off x="4919775" y="8533530"/>
            <a:ext cx="7986079" cy="12630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Used DAX to create advanced measures such as Top N, IF statements, and other calculated fields to extract meaningful insights.</a:t>
            </a:r>
          </a:p>
        </p:txBody>
      </p:sp>
      <p:sp>
        <p:nvSpPr>
          <p:cNvPr id="22" name="TextBox 22"/>
          <p:cNvSpPr txBox="1"/>
          <p:nvPr/>
        </p:nvSpPr>
        <p:spPr>
          <a:xfrm>
            <a:off x="1236158" y="3774840"/>
            <a:ext cx="6234000" cy="8439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Explored the data to uncover important KPIs and patterns.</a:t>
            </a:r>
          </a:p>
        </p:txBody>
      </p:sp>
      <p:sp>
        <p:nvSpPr>
          <p:cNvPr id="23" name="TextBox 23"/>
          <p:cNvSpPr txBox="1"/>
          <p:nvPr/>
        </p:nvSpPr>
        <p:spPr>
          <a:xfrm>
            <a:off x="10046398" y="2072701"/>
            <a:ext cx="6392726" cy="12630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Built a main report with a control page to navigate between different views and dashboards.</a:t>
            </a:r>
          </a:p>
        </p:txBody>
      </p:sp>
      <p:grpSp>
        <p:nvGrpSpPr>
          <p:cNvPr id="24" name="Group 24"/>
          <p:cNvGrpSpPr/>
          <p:nvPr/>
        </p:nvGrpSpPr>
        <p:grpSpPr>
          <a:xfrm>
            <a:off x="594764" y="2331096"/>
            <a:ext cx="619354" cy="406451"/>
            <a:chOff x="0" y="0"/>
            <a:chExt cx="812800" cy="533400"/>
          </a:xfrm>
        </p:grpSpPr>
        <p:sp>
          <p:nvSpPr>
            <p:cNvPr id="25" name="Freeform 25"/>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26" name="TextBox 26"/>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27" name="Group 27"/>
          <p:cNvGrpSpPr/>
          <p:nvPr/>
        </p:nvGrpSpPr>
        <p:grpSpPr>
          <a:xfrm>
            <a:off x="9243788" y="3897980"/>
            <a:ext cx="619354" cy="406451"/>
            <a:chOff x="0" y="0"/>
            <a:chExt cx="812800" cy="533400"/>
          </a:xfrm>
        </p:grpSpPr>
        <p:sp>
          <p:nvSpPr>
            <p:cNvPr id="28" name="Freeform 28"/>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29" name="TextBox 29"/>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30" name="Group 30"/>
          <p:cNvGrpSpPr/>
          <p:nvPr/>
        </p:nvGrpSpPr>
        <p:grpSpPr>
          <a:xfrm>
            <a:off x="4070559" y="8610018"/>
            <a:ext cx="619354" cy="406451"/>
            <a:chOff x="0" y="0"/>
            <a:chExt cx="812800" cy="533400"/>
          </a:xfrm>
        </p:grpSpPr>
        <p:sp>
          <p:nvSpPr>
            <p:cNvPr id="31" name="Freeform 31"/>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32" name="TextBox 32"/>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33" name="Group 33"/>
          <p:cNvGrpSpPr/>
          <p:nvPr/>
        </p:nvGrpSpPr>
        <p:grpSpPr>
          <a:xfrm>
            <a:off x="9224738" y="2139376"/>
            <a:ext cx="619354" cy="406451"/>
            <a:chOff x="0" y="0"/>
            <a:chExt cx="812800" cy="533400"/>
          </a:xfrm>
        </p:grpSpPr>
        <p:sp>
          <p:nvSpPr>
            <p:cNvPr id="34" name="Freeform 34"/>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35" name="TextBox 35"/>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36" name="Freeform 36"/>
          <p:cNvSpPr/>
          <p:nvPr/>
        </p:nvSpPr>
        <p:spPr>
          <a:xfrm>
            <a:off x="16791690" y="265004"/>
            <a:ext cx="1287393" cy="1183571"/>
          </a:xfrm>
          <a:custGeom>
            <a:avLst/>
            <a:gdLst/>
            <a:ahLst/>
            <a:cxnLst/>
            <a:rect l="l" t="t" r="r" b="b"/>
            <a:pathLst>
              <a:path w="1287393" h="1183571">
                <a:moveTo>
                  <a:pt x="0" y="0"/>
                </a:moveTo>
                <a:lnTo>
                  <a:pt x="1287393" y="0"/>
                </a:lnTo>
                <a:lnTo>
                  <a:pt x="1287393" y="1183571"/>
                </a:lnTo>
                <a:lnTo>
                  <a:pt x="0" y="1183571"/>
                </a:lnTo>
                <a:lnTo>
                  <a:pt x="0" y="0"/>
                </a:lnTo>
                <a:close/>
              </a:path>
            </a:pathLst>
          </a:custGeom>
          <a:blipFill>
            <a:blip r:embed="rId7"/>
            <a:stretch>
              <a:fillRect/>
            </a:stretch>
          </a:blipFill>
        </p:spPr>
        <p:txBody>
          <a:bodyPr/>
          <a:lstStyle/>
          <a:p>
            <a:endParaRPr lang="en-US"/>
          </a:p>
        </p:txBody>
      </p:sp>
      <p:grpSp>
        <p:nvGrpSpPr>
          <p:cNvPr id="37" name="Group 37"/>
          <p:cNvGrpSpPr/>
          <p:nvPr/>
        </p:nvGrpSpPr>
        <p:grpSpPr>
          <a:xfrm>
            <a:off x="594764" y="3823685"/>
            <a:ext cx="619354" cy="406451"/>
            <a:chOff x="0" y="0"/>
            <a:chExt cx="812800" cy="533400"/>
          </a:xfrm>
        </p:grpSpPr>
        <p:sp>
          <p:nvSpPr>
            <p:cNvPr id="38" name="Freeform 38"/>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39" name="TextBox 39"/>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42"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639577" y="-9134023"/>
            <a:ext cx="1758287" cy="19981625"/>
            <a:chOff x="0" y="0"/>
            <a:chExt cx="381000" cy="4329782"/>
          </a:xfrm>
        </p:grpSpPr>
        <p:sp>
          <p:nvSpPr>
            <p:cNvPr id="3" name="Freeform 3"/>
            <p:cNvSpPr/>
            <p:nvPr/>
          </p:nvSpPr>
          <p:spPr>
            <a:xfrm>
              <a:off x="0" y="0"/>
              <a:ext cx="381000" cy="4329781"/>
            </a:xfrm>
            <a:custGeom>
              <a:avLst/>
              <a:gdLst/>
              <a:ahLst/>
              <a:cxnLst/>
              <a:rect l="l" t="t" r="r" b="b"/>
              <a:pathLst>
                <a:path w="381000" h="4329781">
                  <a:moveTo>
                    <a:pt x="381000" y="96609"/>
                  </a:moveTo>
                  <a:lnTo>
                    <a:pt x="381000" y="4160872"/>
                  </a:lnTo>
                  <a:lnTo>
                    <a:pt x="190500" y="4329781"/>
                  </a:lnTo>
                  <a:lnTo>
                    <a:pt x="0" y="4160872"/>
                  </a:lnTo>
                  <a:lnTo>
                    <a:pt x="0" y="96609"/>
                  </a:lnTo>
                  <a:cubicBezTo>
                    <a:pt x="0" y="22860"/>
                    <a:pt x="22860" y="0"/>
                    <a:pt x="49530" y="0"/>
                  </a:cubicBezTo>
                  <a:lnTo>
                    <a:pt x="331470" y="0"/>
                  </a:lnTo>
                  <a:cubicBezTo>
                    <a:pt x="358140" y="0"/>
                    <a:pt x="381000" y="22860"/>
                    <a:pt x="381000" y="96609"/>
                  </a:cubicBezTo>
                  <a:close/>
                </a:path>
              </a:pathLst>
            </a:custGeom>
            <a:solidFill>
              <a:srgbClr val="03C4A1"/>
            </a:solidFill>
          </p:spPr>
          <p:txBody>
            <a:bodyPr/>
            <a:lstStyle/>
            <a:p>
              <a:endParaRPr lang="en-US"/>
            </a:p>
          </p:txBody>
        </p:sp>
        <p:sp>
          <p:nvSpPr>
            <p:cNvPr id="4" name="TextBox 4"/>
            <p:cNvSpPr txBox="1"/>
            <p:nvPr/>
          </p:nvSpPr>
          <p:spPr>
            <a:xfrm>
              <a:off x="0" y="0"/>
              <a:ext cx="381000" cy="4153252"/>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59589" y="390064"/>
            <a:ext cx="8648350" cy="923925"/>
          </a:xfrm>
          <a:prstGeom prst="rect">
            <a:avLst/>
          </a:prstGeom>
        </p:spPr>
        <p:txBody>
          <a:bodyPr lIns="0" tIns="0" rIns="0" bIns="0" rtlCol="0" anchor="t">
            <a:spAutoFit/>
          </a:bodyPr>
          <a:lstStyle/>
          <a:p>
            <a:pPr algn="l">
              <a:lnSpc>
                <a:spcPts val="7200"/>
              </a:lnSpc>
            </a:pPr>
            <a:r>
              <a:rPr lang="en-US" sz="6000" b="1" dirty="0">
                <a:solidFill>
                  <a:srgbClr val="FFFFFF"/>
                </a:solidFill>
                <a:latin typeface="Bricolage Grotesque Bold"/>
                <a:ea typeface="Bricolage Grotesque Bold"/>
                <a:cs typeface="Bricolage Grotesque Bold"/>
                <a:sym typeface="Bricolage Grotesque Bold"/>
              </a:rPr>
              <a:t>POWER BI DASHBOARD</a:t>
            </a:r>
          </a:p>
        </p:txBody>
      </p:sp>
      <p:grpSp>
        <p:nvGrpSpPr>
          <p:cNvPr id="7" name="Group 7"/>
          <p:cNvGrpSpPr/>
          <p:nvPr/>
        </p:nvGrpSpPr>
        <p:grpSpPr>
          <a:xfrm>
            <a:off x="7024612" y="2023735"/>
            <a:ext cx="3366656" cy="561098"/>
            <a:chOff x="0" y="0"/>
            <a:chExt cx="4488874" cy="748131"/>
          </a:xfrm>
        </p:grpSpPr>
        <p:grpSp>
          <p:nvGrpSpPr>
            <p:cNvPr id="8" name="Group 8"/>
            <p:cNvGrpSpPr/>
            <p:nvPr/>
          </p:nvGrpSpPr>
          <p:grpSpPr>
            <a:xfrm>
              <a:off x="0" y="0"/>
              <a:ext cx="4488874" cy="748131"/>
              <a:chOff x="0" y="0"/>
              <a:chExt cx="886691" cy="147779"/>
            </a:xfrm>
          </p:grpSpPr>
          <p:sp>
            <p:nvSpPr>
              <p:cNvPr id="9" name="Freeform 9"/>
              <p:cNvSpPr/>
              <p:nvPr/>
            </p:nvSpPr>
            <p:spPr>
              <a:xfrm>
                <a:off x="0" y="0"/>
                <a:ext cx="886691" cy="147779"/>
              </a:xfrm>
              <a:custGeom>
                <a:avLst/>
                <a:gdLst/>
                <a:ahLst/>
                <a:cxnLst/>
                <a:rect l="l" t="t" r="r" b="b"/>
                <a:pathLst>
                  <a:path w="886691" h="147779">
                    <a:moveTo>
                      <a:pt x="73889" y="0"/>
                    </a:moveTo>
                    <a:lnTo>
                      <a:pt x="812802" y="0"/>
                    </a:lnTo>
                    <a:cubicBezTo>
                      <a:pt x="832399" y="0"/>
                      <a:pt x="851193" y="7785"/>
                      <a:pt x="865050" y="21642"/>
                    </a:cubicBezTo>
                    <a:cubicBezTo>
                      <a:pt x="878906" y="35499"/>
                      <a:pt x="886691" y="54293"/>
                      <a:pt x="886691" y="73889"/>
                    </a:cubicBezTo>
                    <a:lnTo>
                      <a:pt x="886691" y="73889"/>
                    </a:lnTo>
                    <a:cubicBezTo>
                      <a:pt x="886691" y="93486"/>
                      <a:pt x="878906" y="112280"/>
                      <a:pt x="865050" y="126137"/>
                    </a:cubicBezTo>
                    <a:cubicBezTo>
                      <a:pt x="851193" y="139994"/>
                      <a:pt x="832399" y="147779"/>
                      <a:pt x="812802"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073B3A"/>
              </a:solidFill>
            </p:spPr>
            <p:txBody>
              <a:bodyPr/>
              <a:lstStyle/>
              <a:p>
                <a:endParaRPr lang="en-US"/>
              </a:p>
            </p:txBody>
          </p:sp>
          <p:sp>
            <p:nvSpPr>
              <p:cNvPr id="10" name="TextBox 10"/>
              <p:cNvSpPr txBox="1"/>
              <p:nvPr/>
            </p:nvSpPr>
            <p:spPr>
              <a:xfrm>
                <a:off x="0" y="0"/>
                <a:ext cx="886691" cy="147779"/>
              </a:xfrm>
              <a:prstGeom prst="rect">
                <a:avLst/>
              </a:prstGeom>
            </p:spPr>
            <p:txBody>
              <a:bodyPr lIns="50800" tIns="50800" rIns="50800" bIns="50800" rtlCol="0" anchor="ctr"/>
              <a:lstStyle/>
              <a:p>
                <a:pPr algn="ctr">
                  <a:lnSpc>
                    <a:spcPts val="2520"/>
                  </a:lnSpc>
                </a:pPr>
                <a:endParaRPr/>
              </a:p>
            </p:txBody>
          </p:sp>
        </p:grpSp>
        <p:sp>
          <p:nvSpPr>
            <p:cNvPr id="11" name="TextBox 11"/>
            <p:cNvSpPr txBox="1"/>
            <p:nvPr/>
          </p:nvSpPr>
          <p:spPr>
            <a:xfrm>
              <a:off x="273192" y="164515"/>
              <a:ext cx="3942491" cy="41910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Medium"/>
                  <a:ea typeface="Inter Medium"/>
                  <a:cs typeface="Inter Medium"/>
                  <a:sym typeface="Inter Medium"/>
                </a:rPr>
                <a:t>Report</a:t>
              </a:r>
            </a:p>
          </p:txBody>
        </p:sp>
      </p:grpSp>
      <p:sp>
        <p:nvSpPr>
          <p:cNvPr id="12" name="Freeform 12"/>
          <p:cNvSpPr/>
          <p:nvPr/>
        </p:nvSpPr>
        <p:spPr>
          <a:xfrm rot="-2201937">
            <a:off x="221340" y="7174585"/>
            <a:ext cx="2554711" cy="683078"/>
          </a:xfrm>
          <a:custGeom>
            <a:avLst/>
            <a:gdLst/>
            <a:ahLst/>
            <a:cxnLst/>
            <a:rect l="l" t="t" r="r" b="b"/>
            <a:pathLst>
              <a:path w="2554711" h="683078">
                <a:moveTo>
                  <a:pt x="0" y="0"/>
                </a:moveTo>
                <a:lnTo>
                  <a:pt x="2554711" y="0"/>
                </a:lnTo>
                <a:lnTo>
                  <a:pt x="2554711" y="683077"/>
                </a:lnTo>
                <a:lnTo>
                  <a:pt x="0" y="683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7931821" flipV="1">
            <a:off x="15313853" y="5599040"/>
            <a:ext cx="2554711" cy="683078"/>
          </a:xfrm>
          <a:custGeom>
            <a:avLst/>
            <a:gdLst/>
            <a:ahLst/>
            <a:cxnLst/>
            <a:rect l="l" t="t" r="r" b="b"/>
            <a:pathLst>
              <a:path w="2554711" h="683078">
                <a:moveTo>
                  <a:pt x="0" y="683078"/>
                </a:moveTo>
                <a:lnTo>
                  <a:pt x="2554711" y="683078"/>
                </a:lnTo>
                <a:lnTo>
                  <a:pt x="2554711" y="0"/>
                </a:lnTo>
                <a:lnTo>
                  <a:pt x="0" y="0"/>
                </a:lnTo>
                <a:lnTo>
                  <a:pt x="0" y="68307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16615604" y="265004"/>
            <a:ext cx="1287393" cy="1183571"/>
          </a:xfrm>
          <a:custGeom>
            <a:avLst/>
            <a:gdLst/>
            <a:ahLst/>
            <a:cxnLst/>
            <a:rect l="l" t="t" r="r" b="b"/>
            <a:pathLst>
              <a:path w="1287393" h="1183571">
                <a:moveTo>
                  <a:pt x="0" y="0"/>
                </a:moveTo>
                <a:lnTo>
                  <a:pt x="1287392" y="0"/>
                </a:lnTo>
                <a:lnTo>
                  <a:pt x="1287392" y="1183571"/>
                </a:lnTo>
                <a:lnTo>
                  <a:pt x="0" y="1183571"/>
                </a:lnTo>
                <a:lnTo>
                  <a:pt x="0" y="0"/>
                </a:lnTo>
                <a:close/>
              </a:path>
            </a:pathLst>
          </a:custGeom>
          <a:blipFill>
            <a:blip r:embed="rId4"/>
            <a:stretch>
              <a:fillRect/>
            </a:stretch>
          </a:blipFill>
        </p:spPr>
        <p:txBody>
          <a:bodyPr/>
          <a:lstStyle/>
          <a:p>
            <a:endParaRPr lang="en-US"/>
          </a:p>
        </p:txBody>
      </p:sp>
      <p:pic>
        <p:nvPicPr>
          <p:cNvPr id="16" name="Picture 15" descr="A screenshot of a video game&#10;&#10;AI-generated content may be incorrect.">
            <a:extLst>
              <a:ext uri="{FF2B5EF4-FFF2-40B4-BE49-F238E27FC236}">
                <a16:creationId xmlns:a16="http://schemas.microsoft.com/office/drawing/2014/main" id="{FAF42085-7A9C-D575-CC6C-737B9F7A5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1" y="3086100"/>
            <a:ext cx="12508406" cy="6553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6EFB-0577-A9B2-B0EF-6B36C12672E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CCB69B8-83B4-5045-4E7B-25615065A2D9}"/>
              </a:ext>
            </a:extLst>
          </p:cNvPr>
          <p:cNvGrpSpPr/>
          <p:nvPr/>
        </p:nvGrpSpPr>
        <p:grpSpPr>
          <a:xfrm rot="-5400000">
            <a:off x="8639577" y="-9134023"/>
            <a:ext cx="1758287" cy="19981625"/>
            <a:chOff x="0" y="0"/>
            <a:chExt cx="381000" cy="4329782"/>
          </a:xfrm>
        </p:grpSpPr>
        <p:sp>
          <p:nvSpPr>
            <p:cNvPr id="3" name="Freeform 3">
              <a:extLst>
                <a:ext uri="{FF2B5EF4-FFF2-40B4-BE49-F238E27FC236}">
                  <a16:creationId xmlns:a16="http://schemas.microsoft.com/office/drawing/2014/main" id="{0A7F9F55-FE09-1F84-21DF-73024B5E337F}"/>
                </a:ext>
              </a:extLst>
            </p:cNvPr>
            <p:cNvSpPr/>
            <p:nvPr/>
          </p:nvSpPr>
          <p:spPr>
            <a:xfrm>
              <a:off x="0" y="0"/>
              <a:ext cx="381000" cy="4329781"/>
            </a:xfrm>
            <a:custGeom>
              <a:avLst/>
              <a:gdLst/>
              <a:ahLst/>
              <a:cxnLst/>
              <a:rect l="l" t="t" r="r" b="b"/>
              <a:pathLst>
                <a:path w="381000" h="4329781">
                  <a:moveTo>
                    <a:pt x="381000" y="96609"/>
                  </a:moveTo>
                  <a:lnTo>
                    <a:pt x="381000" y="4160872"/>
                  </a:lnTo>
                  <a:lnTo>
                    <a:pt x="190500" y="4329781"/>
                  </a:lnTo>
                  <a:lnTo>
                    <a:pt x="0" y="4160872"/>
                  </a:lnTo>
                  <a:lnTo>
                    <a:pt x="0" y="96609"/>
                  </a:lnTo>
                  <a:cubicBezTo>
                    <a:pt x="0" y="22860"/>
                    <a:pt x="22860" y="0"/>
                    <a:pt x="49530" y="0"/>
                  </a:cubicBezTo>
                  <a:lnTo>
                    <a:pt x="331470" y="0"/>
                  </a:lnTo>
                  <a:cubicBezTo>
                    <a:pt x="358140" y="0"/>
                    <a:pt x="381000" y="22860"/>
                    <a:pt x="381000" y="96609"/>
                  </a:cubicBezTo>
                  <a:close/>
                </a:path>
              </a:pathLst>
            </a:custGeom>
            <a:solidFill>
              <a:srgbClr val="03C4A1"/>
            </a:solidFill>
          </p:spPr>
          <p:txBody>
            <a:bodyPr/>
            <a:lstStyle/>
            <a:p>
              <a:endParaRPr lang="en-US"/>
            </a:p>
          </p:txBody>
        </p:sp>
        <p:sp>
          <p:nvSpPr>
            <p:cNvPr id="4" name="TextBox 4">
              <a:extLst>
                <a:ext uri="{FF2B5EF4-FFF2-40B4-BE49-F238E27FC236}">
                  <a16:creationId xmlns:a16="http://schemas.microsoft.com/office/drawing/2014/main" id="{9032CBEE-DB2F-C78B-B74D-0BEDC74AEEEE}"/>
                </a:ext>
              </a:extLst>
            </p:cNvPr>
            <p:cNvSpPr txBox="1"/>
            <p:nvPr/>
          </p:nvSpPr>
          <p:spPr>
            <a:xfrm>
              <a:off x="0" y="0"/>
              <a:ext cx="381000" cy="4153252"/>
            </a:xfrm>
            <a:prstGeom prst="rect">
              <a:avLst/>
            </a:prstGeom>
          </p:spPr>
          <p:txBody>
            <a:bodyPr lIns="50800" tIns="50800" rIns="50800" bIns="50800" rtlCol="0" anchor="ctr"/>
            <a:lstStyle/>
            <a:p>
              <a:pPr algn="ctr">
                <a:lnSpc>
                  <a:spcPts val="2520"/>
                </a:lnSpc>
              </a:pPr>
              <a:endParaRPr/>
            </a:p>
          </p:txBody>
        </p:sp>
      </p:grpSp>
      <p:sp>
        <p:nvSpPr>
          <p:cNvPr id="5" name="Freeform 5">
            <a:extLst>
              <a:ext uri="{FF2B5EF4-FFF2-40B4-BE49-F238E27FC236}">
                <a16:creationId xmlns:a16="http://schemas.microsoft.com/office/drawing/2014/main" id="{9E72B1D3-5EB3-90F3-F1A5-F54AF9AA30CD}"/>
              </a:ext>
            </a:extLst>
          </p:cNvPr>
          <p:cNvSpPr/>
          <p:nvPr/>
        </p:nvSpPr>
        <p:spPr>
          <a:xfrm>
            <a:off x="2626490" y="2846100"/>
            <a:ext cx="13035019" cy="7265642"/>
          </a:xfrm>
          <a:custGeom>
            <a:avLst/>
            <a:gdLst/>
            <a:ahLst/>
            <a:cxnLst/>
            <a:rect l="l" t="t" r="r" b="b"/>
            <a:pathLst>
              <a:path w="13035019" h="7265642">
                <a:moveTo>
                  <a:pt x="0" y="0"/>
                </a:moveTo>
                <a:lnTo>
                  <a:pt x="13035020" y="0"/>
                </a:lnTo>
                <a:lnTo>
                  <a:pt x="13035020" y="7265642"/>
                </a:lnTo>
                <a:lnTo>
                  <a:pt x="0" y="7265642"/>
                </a:lnTo>
                <a:lnTo>
                  <a:pt x="0" y="0"/>
                </a:lnTo>
                <a:close/>
              </a:path>
            </a:pathLst>
          </a:custGeom>
          <a:blipFill>
            <a:blip r:embed="rId2"/>
            <a:stretch>
              <a:fillRect t="-381" b="-381"/>
            </a:stretch>
          </a:blipFill>
        </p:spPr>
        <p:txBody>
          <a:bodyPr/>
          <a:lstStyle/>
          <a:p>
            <a:endParaRPr lang="en-US"/>
          </a:p>
        </p:txBody>
      </p:sp>
      <p:sp>
        <p:nvSpPr>
          <p:cNvPr id="6" name="TextBox 6">
            <a:extLst>
              <a:ext uri="{FF2B5EF4-FFF2-40B4-BE49-F238E27FC236}">
                <a16:creationId xmlns:a16="http://schemas.microsoft.com/office/drawing/2014/main" id="{C7BF84E9-6F55-F53F-84B5-18ABF5A92632}"/>
              </a:ext>
            </a:extLst>
          </p:cNvPr>
          <p:cNvSpPr txBox="1"/>
          <p:nvPr/>
        </p:nvSpPr>
        <p:spPr>
          <a:xfrm>
            <a:off x="59589" y="390064"/>
            <a:ext cx="8648350" cy="923925"/>
          </a:xfrm>
          <a:prstGeom prst="rect">
            <a:avLst/>
          </a:prstGeom>
        </p:spPr>
        <p:txBody>
          <a:bodyPr lIns="0" tIns="0" rIns="0" bIns="0" rtlCol="0" anchor="t">
            <a:spAutoFit/>
          </a:bodyPr>
          <a:lstStyle/>
          <a:p>
            <a:pPr algn="l">
              <a:lnSpc>
                <a:spcPts val="7200"/>
              </a:lnSpc>
            </a:pPr>
            <a:r>
              <a:rPr lang="en-US" sz="6000" b="1" dirty="0">
                <a:solidFill>
                  <a:srgbClr val="FFFFFF"/>
                </a:solidFill>
                <a:latin typeface="Bricolage Grotesque Bold"/>
                <a:ea typeface="Bricolage Grotesque Bold"/>
                <a:cs typeface="Bricolage Grotesque Bold"/>
                <a:sym typeface="Bricolage Grotesque Bold"/>
              </a:rPr>
              <a:t>POWER BI DASHBOARD</a:t>
            </a:r>
          </a:p>
        </p:txBody>
      </p:sp>
      <p:grpSp>
        <p:nvGrpSpPr>
          <p:cNvPr id="7" name="Group 7">
            <a:extLst>
              <a:ext uri="{FF2B5EF4-FFF2-40B4-BE49-F238E27FC236}">
                <a16:creationId xmlns:a16="http://schemas.microsoft.com/office/drawing/2014/main" id="{AAC6630F-CC89-89D4-CAD3-4C4E76B8047C}"/>
              </a:ext>
            </a:extLst>
          </p:cNvPr>
          <p:cNvGrpSpPr/>
          <p:nvPr/>
        </p:nvGrpSpPr>
        <p:grpSpPr>
          <a:xfrm>
            <a:off x="7024612" y="2023735"/>
            <a:ext cx="3366656" cy="561098"/>
            <a:chOff x="0" y="0"/>
            <a:chExt cx="4488874" cy="748131"/>
          </a:xfrm>
        </p:grpSpPr>
        <p:grpSp>
          <p:nvGrpSpPr>
            <p:cNvPr id="8" name="Group 8">
              <a:extLst>
                <a:ext uri="{FF2B5EF4-FFF2-40B4-BE49-F238E27FC236}">
                  <a16:creationId xmlns:a16="http://schemas.microsoft.com/office/drawing/2014/main" id="{827E67B1-BFCD-6ED4-E8A4-699D423374B7}"/>
                </a:ext>
              </a:extLst>
            </p:cNvPr>
            <p:cNvGrpSpPr/>
            <p:nvPr/>
          </p:nvGrpSpPr>
          <p:grpSpPr>
            <a:xfrm>
              <a:off x="0" y="0"/>
              <a:ext cx="4488874" cy="748131"/>
              <a:chOff x="0" y="0"/>
              <a:chExt cx="886691" cy="147779"/>
            </a:xfrm>
          </p:grpSpPr>
          <p:sp>
            <p:nvSpPr>
              <p:cNvPr id="9" name="Freeform 9">
                <a:extLst>
                  <a:ext uri="{FF2B5EF4-FFF2-40B4-BE49-F238E27FC236}">
                    <a16:creationId xmlns:a16="http://schemas.microsoft.com/office/drawing/2014/main" id="{5838A5D4-DC3A-BB73-3E09-2ED70471D1DA}"/>
                  </a:ext>
                </a:extLst>
              </p:cNvPr>
              <p:cNvSpPr/>
              <p:nvPr/>
            </p:nvSpPr>
            <p:spPr>
              <a:xfrm>
                <a:off x="0" y="0"/>
                <a:ext cx="886691" cy="147779"/>
              </a:xfrm>
              <a:custGeom>
                <a:avLst/>
                <a:gdLst/>
                <a:ahLst/>
                <a:cxnLst/>
                <a:rect l="l" t="t" r="r" b="b"/>
                <a:pathLst>
                  <a:path w="886691" h="147779">
                    <a:moveTo>
                      <a:pt x="73889" y="0"/>
                    </a:moveTo>
                    <a:lnTo>
                      <a:pt x="812802" y="0"/>
                    </a:lnTo>
                    <a:cubicBezTo>
                      <a:pt x="832399" y="0"/>
                      <a:pt x="851193" y="7785"/>
                      <a:pt x="865050" y="21642"/>
                    </a:cubicBezTo>
                    <a:cubicBezTo>
                      <a:pt x="878906" y="35499"/>
                      <a:pt x="886691" y="54293"/>
                      <a:pt x="886691" y="73889"/>
                    </a:cubicBezTo>
                    <a:lnTo>
                      <a:pt x="886691" y="73889"/>
                    </a:lnTo>
                    <a:cubicBezTo>
                      <a:pt x="886691" y="93486"/>
                      <a:pt x="878906" y="112280"/>
                      <a:pt x="865050" y="126137"/>
                    </a:cubicBezTo>
                    <a:cubicBezTo>
                      <a:pt x="851193" y="139994"/>
                      <a:pt x="832399" y="147779"/>
                      <a:pt x="812802"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073B3A"/>
              </a:solidFill>
            </p:spPr>
            <p:txBody>
              <a:bodyPr/>
              <a:lstStyle/>
              <a:p>
                <a:endParaRPr lang="en-US"/>
              </a:p>
            </p:txBody>
          </p:sp>
          <p:sp>
            <p:nvSpPr>
              <p:cNvPr id="10" name="TextBox 10">
                <a:extLst>
                  <a:ext uri="{FF2B5EF4-FFF2-40B4-BE49-F238E27FC236}">
                    <a16:creationId xmlns:a16="http://schemas.microsoft.com/office/drawing/2014/main" id="{A95AE6A2-2A31-0B4D-EB5A-A8052B5FA902}"/>
                  </a:ext>
                </a:extLst>
              </p:cNvPr>
              <p:cNvSpPr txBox="1"/>
              <p:nvPr/>
            </p:nvSpPr>
            <p:spPr>
              <a:xfrm>
                <a:off x="0" y="0"/>
                <a:ext cx="886691" cy="147779"/>
              </a:xfrm>
              <a:prstGeom prst="rect">
                <a:avLst/>
              </a:prstGeom>
            </p:spPr>
            <p:txBody>
              <a:bodyPr lIns="50800" tIns="50800" rIns="50800" bIns="50800" rtlCol="0" anchor="ctr"/>
              <a:lstStyle/>
              <a:p>
                <a:pPr algn="ctr">
                  <a:lnSpc>
                    <a:spcPts val="2520"/>
                  </a:lnSpc>
                </a:pPr>
                <a:endParaRPr/>
              </a:p>
            </p:txBody>
          </p:sp>
        </p:grpSp>
        <p:sp>
          <p:nvSpPr>
            <p:cNvPr id="11" name="TextBox 11">
              <a:extLst>
                <a:ext uri="{FF2B5EF4-FFF2-40B4-BE49-F238E27FC236}">
                  <a16:creationId xmlns:a16="http://schemas.microsoft.com/office/drawing/2014/main" id="{7709FD8A-C583-8323-82B3-B9D901EB86D6}"/>
                </a:ext>
              </a:extLst>
            </p:cNvPr>
            <p:cNvSpPr txBox="1"/>
            <p:nvPr/>
          </p:nvSpPr>
          <p:spPr>
            <a:xfrm>
              <a:off x="273192" y="164515"/>
              <a:ext cx="3942491" cy="41910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Medium"/>
                  <a:ea typeface="Inter Medium"/>
                  <a:cs typeface="Inter Medium"/>
                  <a:sym typeface="Inter Medium"/>
                </a:rPr>
                <a:t>Report</a:t>
              </a:r>
            </a:p>
          </p:txBody>
        </p:sp>
      </p:grpSp>
      <p:sp>
        <p:nvSpPr>
          <p:cNvPr id="12" name="Freeform 12">
            <a:extLst>
              <a:ext uri="{FF2B5EF4-FFF2-40B4-BE49-F238E27FC236}">
                <a16:creationId xmlns:a16="http://schemas.microsoft.com/office/drawing/2014/main" id="{AE080122-945F-29AB-37A7-7DAF773429BD}"/>
              </a:ext>
            </a:extLst>
          </p:cNvPr>
          <p:cNvSpPr/>
          <p:nvPr/>
        </p:nvSpPr>
        <p:spPr>
          <a:xfrm rot="-2201937">
            <a:off x="221340" y="7174585"/>
            <a:ext cx="2554711" cy="683078"/>
          </a:xfrm>
          <a:custGeom>
            <a:avLst/>
            <a:gdLst/>
            <a:ahLst/>
            <a:cxnLst/>
            <a:rect l="l" t="t" r="r" b="b"/>
            <a:pathLst>
              <a:path w="2554711" h="683078">
                <a:moveTo>
                  <a:pt x="0" y="0"/>
                </a:moveTo>
                <a:lnTo>
                  <a:pt x="2554711" y="0"/>
                </a:lnTo>
                <a:lnTo>
                  <a:pt x="2554711" y="683077"/>
                </a:lnTo>
                <a:lnTo>
                  <a:pt x="0" y="683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4FF271E8-6157-5ACA-29CB-A6D5A4CC9EB8}"/>
              </a:ext>
            </a:extLst>
          </p:cNvPr>
          <p:cNvSpPr/>
          <p:nvPr/>
        </p:nvSpPr>
        <p:spPr>
          <a:xfrm rot="-7931821" flipV="1">
            <a:off x="15313853" y="5599040"/>
            <a:ext cx="2554711" cy="683078"/>
          </a:xfrm>
          <a:custGeom>
            <a:avLst/>
            <a:gdLst/>
            <a:ahLst/>
            <a:cxnLst/>
            <a:rect l="l" t="t" r="r" b="b"/>
            <a:pathLst>
              <a:path w="2554711" h="683078">
                <a:moveTo>
                  <a:pt x="0" y="683078"/>
                </a:moveTo>
                <a:lnTo>
                  <a:pt x="2554711" y="683078"/>
                </a:lnTo>
                <a:lnTo>
                  <a:pt x="2554711" y="0"/>
                </a:lnTo>
                <a:lnTo>
                  <a:pt x="0" y="0"/>
                </a:lnTo>
                <a:lnTo>
                  <a:pt x="0" y="68307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9026660B-B0CE-3FBF-A4D7-7528EE339FA9}"/>
              </a:ext>
            </a:extLst>
          </p:cNvPr>
          <p:cNvSpPr/>
          <p:nvPr/>
        </p:nvSpPr>
        <p:spPr>
          <a:xfrm>
            <a:off x="16615604" y="265004"/>
            <a:ext cx="1287393" cy="1183571"/>
          </a:xfrm>
          <a:custGeom>
            <a:avLst/>
            <a:gdLst/>
            <a:ahLst/>
            <a:cxnLst/>
            <a:rect l="l" t="t" r="r" b="b"/>
            <a:pathLst>
              <a:path w="1287393" h="1183571">
                <a:moveTo>
                  <a:pt x="0" y="0"/>
                </a:moveTo>
                <a:lnTo>
                  <a:pt x="1287392" y="0"/>
                </a:lnTo>
                <a:lnTo>
                  <a:pt x="1287392" y="1183571"/>
                </a:lnTo>
                <a:lnTo>
                  <a:pt x="0" y="1183571"/>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3469271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639577" y="-9134023"/>
            <a:ext cx="1758287" cy="19981625"/>
            <a:chOff x="0" y="0"/>
            <a:chExt cx="381000" cy="4329782"/>
          </a:xfrm>
        </p:grpSpPr>
        <p:sp>
          <p:nvSpPr>
            <p:cNvPr id="3" name="Freeform 3"/>
            <p:cNvSpPr/>
            <p:nvPr/>
          </p:nvSpPr>
          <p:spPr>
            <a:xfrm>
              <a:off x="0" y="0"/>
              <a:ext cx="381000" cy="4329781"/>
            </a:xfrm>
            <a:custGeom>
              <a:avLst/>
              <a:gdLst/>
              <a:ahLst/>
              <a:cxnLst/>
              <a:rect l="l" t="t" r="r" b="b"/>
              <a:pathLst>
                <a:path w="381000" h="4329781">
                  <a:moveTo>
                    <a:pt x="381000" y="96609"/>
                  </a:moveTo>
                  <a:lnTo>
                    <a:pt x="381000" y="4160872"/>
                  </a:lnTo>
                  <a:lnTo>
                    <a:pt x="190500" y="4329781"/>
                  </a:lnTo>
                  <a:lnTo>
                    <a:pt x="0" y="4160872"/>
                  </a:lnTo>
                  <a:lnTo>
                    <a:pt x="0" y="96609"/>
                  </a:lnTo>
                  <a:cubicBezTo>
                    <a:pt x="0" y="22860"/>
                    <a:pt x="22860" y="0"/>
                    <a:pt x="49530" y="0"/>
                  </a:cubicBezTo>
                  <a:lnTo>
                    <a:pt x="331470" y="0"/>
                  </a:lnTo>
                  <a:cubicBezTo>
                    <a:pt x="358140" y="0"/>
                    <a:pt x="381000" y="22860"/>
                    <a:pt x="381000" y="96609"/>
                  </a:cubicBezTo>
                  <a:close/>
                </a:path>
              </a:pathLst>
            </a:custGeom>
            <a:solidFill>
              <a:srgbClr val="03C4A1"/>
            </a:solidFill>
          </p:spPr>
          <p:txBody>
            <a:bodyPr/>
            <a:lstStyle/>
            <a:p>
              <a:endParaRPr lang="en-US"/>
            </a:p>
          </p:txBody>
        </p:sp>
        <p:sp>
          <p:nvSpPr>
            <p:cNvPr id="4" name="TextBox 4"/>
            <p:cNvSpPr txBox="1"/>
            <p:nvPr/>
          </p:nvSpPr>
          <p:spPr>
            <a:xfrm>
              <a:off x="0" y="0"/>
              <a:ext cx="381000" cy="4153252"/>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2726969" y="2870583"/>
            <a:ext cx="12383607" cy="6902548"/>
          </a:xfrm>
          <a:custGeom>
            <a:avLst/>
            <a:gdLst/>
            <a:ahLst/>
            <a:cxnLst/>
            <a:rect l="l" t="t" r="r" b="b"/>
            <a:pathLst>
              <a:path w="12383607" h="6902548">
                <a:moveTo>
                  <a:pt x="0" y="0"/>
                </a:moveTo>
                <a:lnTo>
                  <a:pt x="12383607" y="0"/>
                </a:lnTo>
                <a:lnTo>
                  <a:pt x="12383607" y="6902548"/>
                </a:lnTo>
                <a:lnTo>
                  <a:pt x="0" y="6902548"/>
                </a:lnTo>
                <a:lnTo>
                  <a:pt x="0" y="0"/>
                </a:lnTo>
                <a:close/>
              </a:path>
            </a:pathLst>
          </a:custGeom>
          <a:blipFill>
            <a:blip r:embed="rId2"/>
            <a:stretch>
              <a:fillRect t="-233" b="-233"/>
            </a:stretch>
          </a:blipFill>
        </p:spPr>
        <p:txBody>
          <a:bodyPr/>
          <a:lstStyle/>
          <a:p>
            <a:endParaRPr lang="en-US"/>
          </a:p>
        </p:txBody>
      </p:sp>
      <p:sp>
        <p:nvSpPr>
          <p:cNvPr id="6" name="TextBox 6"/>
          <p:cNvSpPr txBox="1"/>
          <p:nvPr/>
        </p:nvSpPr>
        <p:spPr>
          <a:xfrm>
            <a:off x="270422" y="371014"/>
            <a:ext cx="3940695" cy="971550"/>
          </a:xfrm>
          <a:prstGeom prst="rect">
            <a:avLst/>
          </a:prstGeom>
        </p:spPr>
        <p:txBody>
          <a:bodyPr lIns="0" tIns="0" rIns="0" bIns="0" rtlCol="0" anchor="t">
            <a:spAutoFit/>
          </a:bodyPr>
          <a:lstStyle/>
          <a:p>
            <a:pPr algn="l">
              <a:lnSpc>
                <a:spcPts val="7679"/>
              </a:lnSpc>
            </a:pPr>
            <a:r>
              <a:rPr lang="en-US" sz="6399" b="1" dirty="0">
                <a:solidFill>
                  <a:srgbClr val="FFFFFF"/>
                </a:solidFill>
                <a:latin typeface="Bricolage Grotesque Bold"/>
                <a:ea typeface="Bricolage Grotesque Bold"/>
                <a:cs typeface="Bricolage Grotesque Bold"/>
                <a:sym typeface="Bricolage Grotesque Bold"/>
              </a:rPr>
              <a:t>POWER BI</a:t>
            </a:r>
          </a:p>
        </p:txBody>
      </p:sp>
      <p:grpSp>
        <p:nvGrpSpPr>
          <p:cNvPr id="7" name="Group 7"/>
          <p:cNvGrpSpPr/>
          <p:nvPr/>
        </p:nvGrpSpPr>
        <p:grpSpPr>
          <a:xfrm>
            <a:off x="7024612" y="2023735"/>
            <a:ext cx="3366656" cy="561098"/>
            <a:chOff x="0" y="0"/>
            <a:chExt cx="4488874" cy="748131"/>
          </a:xfrm>
        </p:grpSpPr>
        <p:grpSp>
          <p:nvGrpSpPr>
            <p:cNvPr id="8" name="Group 8"/>
            <p:cNvGrpSpPr/>
            <p:nvPr/>
          </p:nvGrpSpPr>
          <p:grpSpPr>
            <a:xfrm>
              <a:off x="0" y="0"/>
              <a:ext cx="4488874" cy="748131"/>
              <a:chOff x="0" y="0"/>
              <a:chExt cx="886691" cy="147779"/>
            </a:xfrm>
          </p:grpSpPr>
          <p:sp>
            <p:nvSpPr>
              <p:cNvPr id="9" name="Freeform 9"/>
              <p:cNvSpPr/>
              <p:nvPr/>
            </p:nvSpPr>
            <p:spPr>
              <a:xfrm>
                <a:off x="0" y="0"/>
                <a:ext cx="886691" cy="147779"/>
              </a:xfrm>
              <a:custGeom>
                <a:avLst/>
                <a:gdLst/>
                <a:ahLst/>
                <a:cxnLst/>
                <a:rect l="l" t="t" r="r" b="b"/>
                <a:pathLst>
                  <a:path w="886691" h="147779">
                    <a:moveTo>
                      <a:pt x="73889" y="0"/>
                    </a:moveTo>
                    <a:lnTo>
                      <a:pt x="812802" y="0"/>
                    </a:lnTo>
                    <a:cubicBezTo>
                      <a:pt x="832399" y="0"/>
                      <a:pt x="851193" y="7785"/>
                      <a:pt x="865050" y="21642"/>
                    </a:cubicBezTo>
                    <a:cubicBezTo>
                      <a:pt x="878906" y="35499"/>
                      <a:pt x="886691" y="54293"/>
                      <a:pt x="886691" y="73889"/>
                    </a:cubicBezTo>
                    <a:lnTo>
                      <a:pt x="886691" y="73889"/>
                    </a:lnTo>
                    <a:cubicBezTo>
                      <a:pt x="886691" y="93486"/>
                      <a:pt x="878906" y="112280"/>
                      <a:pt x="865050" y="126137"/>
                    </a:cubicBezTo>
                    <a:cubicBezTo>
                      <a:pt x="851193" y="139994"/>
                      <a:pt x="832399" y="147779"/>
                      <a:pt x="812802"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073B3A"/>
              </a:solidFill>
            </p:spPr>
            <p:txBody>
              <a:bodyPr/>
              <a:lstStyle/>
              <a:p>
                <a:endParaRPr lang="en-US"/>
              </a:p>
            </p:txBody>
          </p:sp>
          <p:sp>
            <p:nvSpPr>
              <p:cNvPr id="10" name="TextBox 10"/>
              <p:cNvSpPr txBox="1"/>
              <p:nvPr/>
            </p:nvSpPr>
            <p:spPr>
              <a:xfrm>
                <a:off x="0" y="0"/>
                <a:ext cx="886691" cy="147779"/>
              </a:xfrm>
              <a:prstGeom prst="rect">
                <a:avLst/>
              </a:prstGeom>
            </p:spPr>
            <p:txBody>
              <a:bodyPr lIns="50800" tIns="50800" rIns="50800" bIns="50800" rtlCol="0" anchor="ctr"/>
              <a:lstStyle/>
              <a:p>
                <a:pPr algn="ctr">
                  <a:lnSpc>
                    <a:spcPts val="2520"/>
                  </a:lnSpc>
                </a:pPr>
                <a:endParaRPr/>
              </a:p>
            </p:txBody>
          </p:sp>
        </p:grpSp>
        <p:sp>
          <p:nvSpPr>
            <p:cNvPr id="11" name="TextBox 11"/>
            <p:cNvSpPr txBox="1"/>
            <p:nvPr/>
          </p:nvSpPr>
          <p:spPr>
            <a:xfrm>
              <a:off x="273192" y="164515"/>
              <a:ext cx="3942491" cy="41910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Medium"/>
                  <a:ea typeface="Inter Medium"/>
                  <a:cs typeface="Inter Medium"/>
                  <a:sym typeface="Inter Medium"/>
                </a:rPr>
                <a:t>Report</a:t>
              </a:r>
            </a:p>
          </p:txBody>
        </p:sp>
      </p:grpSp>
      <p:sp>
        <p:nvSpPr>
          <p:cNvPr id="12" name="Freeform 12"/>
          <p:cNvSpPr/>
          <p:nvPr/>
        </p:nvSpPr>
        <p:spPr>
          <a:xfrm rot="-2201937">
            <a:off x="221340" y="7174585"/>
            <a:ext cx="2554711" cy="683078"/>
          </a:xfrm>
          <a:custGeom>
            <a:avLst/>
            <a:gdLst/>
            <a:ahLst/>
            <a:cxnLst/>
            <a:rect l="l" t="t" r="r" b="b"/>
            <a:pathLst>
              <a:path w="2554711" h="683078">
                <a:moveTo>
                  <a:pt x="0" y="0"/>
                </a:moveTo>
                <a:lnTo>
                  <a:pt x="2554711" y="0"/>
                </a:lnTo>
                <a:lnTo>
                  <a:pt x="2554711" y="683077"/>
                </a:lnTo>
                <a:lnTo>
                  <a:pt x="0" y="683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7931821" flipV="1">
            <a:off x="15313853" y="5599040"/>
            <a:ext cx="2554711" cy="683078"/>
          </a:xfrm>
          <a:custGeom>
            <a:avLst/>
            <a:gdLst/>
            <a:ahLst/>
            <a:cxnLst/>
            <a:rect l="l" t="t" r="r" b="b"/>
            <a:pathLst>
              <a:path w="2554711" h="683078">
                <a:moveTo>
                  <a:pt x="0" y="683078"/>
                </a:moveTo>
                <a:lnTo>
                  <a:pt x="2554711" y="683078"/>
                </a:lnTo>
                <a:lnTo>
                  <a:pt x="2554711" y="0"/>
                </a:lnTo>
                <a:lnTo>
                  <a:pt x="0" y="0"/>
                </a:lnTo>
                <a:lnTo>
                  <a:pt x="0" y="68307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16819943" y="262903"/>
            <a:ext cx="1287393" cy="1183571"/>
          </a:xfrm>
          <a:custGeom>
            <a:avLst/>
            <a:gdLst/>
            <a:ahLst/>
            <a:cxnLst/>
            <a:rect l="l" t="t" r="r" b="b"/>
            <a:pathLst>
              <a:path w="1287393" h="1183571">
                <a:moveTo>
                  <a:pt x="0" y="0"/>
                </a:moveTo>
                <a:lnTo>
                  <a:pt x="1287393" y="0"/>
                </a:lnTo>
                <a:lnTo>
                  <a:pt x="1287393" y="1183570"/>
                </a:lnTo>
                <a:lnTo>
                  <a:pt x="0" y="1183570"/>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932401" y="-9426847"/>
            <a:ext cx="1758287" cy="20567272"/>
            <a:chOff x="0" y="0"/>
            <a:chExt cx="381000" cy="4456684"/>
          </a:xfrm>
        </p:grpSpPr>
        <p:sp>
          <p:nvSpPr>
            <p:cNvPr id="3" name="Freeform 3"/>
            <p:cNvSpPr/>
            <p:nvPr/>
          </p:nvSpPr>
          <p:spPr>
            <a:xfrm>
              <a:off x="0" y="0"/>
              <a:ext cx="381000" cy="4456685"/>
            </a:xfrm>
            <a:custGeom>
              <a:avLst/>
              <a:gdLst/>
              <a:ahLst/>
              <a:cxnLst/>
              <a:rect l="l" t="t" r="r" b="b"/>
              <a:pathLst>
                <a:path w="381000" h="4456685">
                  <a:moveTo>
                    <a:pt x="381000" y="98221"/>
                  </a:moveTo>
                  <a:lnTo>
                    <a:pt x="381000" y="4287774"/>
                  </a:lnTo>
                  <a:lnTo>
                    <a:pt x="190500" y="4456685"/>
                  </a:lnTo>
                  <a:lnTo>
                    <a:pt x="0" y="4287774"/>
                  </a:lnTo>
                  <a:lnTo>
                    <a:pt x="0" y="98221"/>
                  </a:lnTo>
                  <a:cubicBezTo>
                    <a:pt x="0" y="22860"/>
                    <a:pt x="22860" y="0"/>
                    <a:pt x="49530" y="0"/>
                  </a:cubicBezTo>
                  <a:lnTo>
                    <a:pt x="331470" y="0"/>
                  </a:lnTo>
                  <a:cubicBezTo>
                    <a:pt x="358140" y="0"/>
                    <a:pt x="381000" y="22860"/>
                    <a:pt x="381000" y="98221"/>
                  </a:cubicBezTo>
                  <a:close/>
                </a:path>
              </a:pathLst>
            </a:custGeom>
            <a:solidFill>
              <a:srgbClr val="03C4A1"/>
            </a:solidFill>
          </p:spPr>
          <p:txBody>
            <a:bodyPr/>
            <a:lstStyle/>
            <a:p>
              <a:endParaRPr lang="en-US"/>
            </a:p>
          </p:txBody>
        </p:sp>
        <p:sp>
          <p:nvSpPr>
            <p:cNvPr id="4" name="TextBox 4"/>
            <p:cNvSpPr txBox="1"/>
            <p:nvPr/>
          </p:nvSpPr>
          <p:spPr>
            <a:xfrm>
              <a:off x="0" y="0"/>
              <a:ext cx="381000" cy="4280154"/>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562928" y="2037295"/>
            <a:ext cx="619354" cy="406451"/>
            <a:chOff x="0" y="0"/>
            <a:chExt cx="812800" cy="533400"/>
          </a:xfrm>
        </p:grpSpPr>
        <p:sp>
          <p:nvSpPr>
            <p:cNvPr id="6" name="Freeform 6"/>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7" name="TextBox 7"/>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8" name="Freeform 8"/>
          <p:cNvSpPr/>
          <p:nvPr/>
        </p:nvSpPr>
        <p:spPr>
          <a:xfrm>
            <a:off x="1182282" y="3614635"/>
            <a:ext cx="7961718" cy="4314340"/>
          </a:xfrm>
          <a:custGeom>
            <a:avLst/>
            <a:gdLst/>
            <a:ahLst/>
            <a:cxnLst/>
            <a:rect l="l" t="t" r="r" b="b"/>
            <a:pathLst>
              <a:path w="7961718" h="4314340">
                <a:moveTo>
                  <a:pt x="0" y="0"/>
                </a:moveTo>
                <a:lnTo>
                  <a:pt x="7961718" y="0"/>
                </a:lnTo>
                <a:lnTo>
                  <a:pt x="7961718" y="4314340"/>
                </a:lnTo>
                <a:lnTo>
                  <a:pt x="0" y="4314340"/>
                </a:lnTo>
                <a:lnTo>
                  <a:pt x="0" y="0"/>
                </a:lnTo>
                <a:close/>
              </a:path>
            </a:pathLst>
          </a:custGeom>
          <a:blipFill>
            <a:blip r:embed="rId2"/>
            <a:stretch>
              <a:fillRect l="-4507" r="-205948"/>
            </a:stretch>
          </a:blipFill>
        </p:spPr>
        <p:txBody>
          <a:bodyPr/>
          <a:lstStyle/>
          <a:p>
            <a:endParaRPr lang="en-US"/>
          </a:p>
        </p:txBody>
      </p:sp>
      <p:sp>
        <p:nvSpPr>
          <p:cNvPr id="9" name="Freeform 9"/>
          <p:cNvSpPr/>
          <p:nvPr/>
        </p:nvSpPr>
        <p:spPr>
          <a:xfrm>
            <a:off x="9331752" y="3614635"/>
            <a:ext cx="7927548" cy="4314340"/>
          </a:xfrm>
          <a:custGeom>
            <a:avLst/>
            <a:gdLst/>
            <a:ahLst/>
            <a:cxnLst/>
            <a:rect l="l" t="t" r="r" b="b"/>
            <a:pathLst>
              <a:path w="7927548" h="4314340">
                <a:moveTo>
                  <a:pt x="0" y="0"/>
                </a:moveTo>
                <a:lnTo>
                  <a:pt x="7927548" y="0"/>
                </a:lnTo>
                <a:lnTo>
                  <a:pt x="7927548" y="4314340"/>
                </a:lnTo>
                <a:lnTo>
                  <a:pt x="0" y="4314340"/>
                </a:lnTo>
                <a:lnTo>
                  <a:pt x="0" y="0"/>
                </a:lnTo>
                <a:close/>
              </a:path>
            </a:pathLst>
          </a:custGeom>
          <a:blipFill>
            <a:blip r:embed="rId3"/>
            <a:stretch>
              <a:fillRect r="-82513"/>
            </a:stretch>
          </a:blipFill>
        </p:spPr>
        <p:txBody>
          <a:bodyPr/>
          <a:lstStyle/>
          <a:p>
            <a:endParaRPr lang="en-US"/>
          </a:p>
        </p:txBody>
      </p:sp>
      <p:sp>
        <p:nvSpPr>
          <p:cNvPr id="10" name="Freeform 10"/>
          <p:cNvSpPr/>
          <p:nvPr/>
        </p:nvSpPr>
        <p:spPr>
          <a:xfrm>
            <a:off x="16819943" y="262903"/>
            <a:ext cx="1287393" cy="1183571"/>
          </a:xfrm>
          <a:custGeom>
            <a:avLst/>
            <a:gdLst/>
            <a:ahLst/>
            <a:cxnLst/>
            <a:rect l="l" t="t" r="r" b="b"/>
            <a:pathLst>
              <a:path w="1287393" h="1183571">
                <a:moveTo>
                  <a:pt x="0" y="0"/>
                </a:moveTo>
                <a:lnTo>
                  <a:pt x="1287393" y="0"/>
                </a:lnTo>
                <a:lnTo>
                  <a:pt x="1287393" y="1183570"/>
                </a:lnTo>
                <a:lnTo>
                  <a:pt x="0" y="1183570"/>
                </a:lnTo>
                <a:lnTo>
                  <a:pt x="0" y="0"/>
                </a:lnTo>
                <a:close/>
              </a:path>
            </a:pathLst>
          </a:custGeom>
          <a:blipFill>
            <a:blip r:embed="rId4"/>
            <a:stretch>
              <a:fillRect/>
            </a:stretch>
          </a:blipFill>
        </p:spPr>
        <p:txBody>
          <a:bodyPr/>
          <a:lstStyle/>
          <a:p>
            <a:endParaRPr lang="en-US"/>
          </a:p>
        </p:txBody>
      </p:sp>
      <p:sp>
        <p:nvSpPr>
          <p:cNvPr id="11" name="Freeform 11"/>
          <p:cNvSpPr/>
          <p:nvPr/>
        </p:nvSpPr>
        <p:spPr>
          <a:xfrm>
            <a:off x="2796607" y="8195675"/>
            <a:ext cx="12216316" cy="1650077"/>
          </a:xfrm>
          <a:custGeom>
            <a:avLst/>
            <a:gdLst/>
            <a:ahLst/>
            <a:cxnLst/>
            <a:rect l="l" t="t" r="r" b="b"/>
            <a:pathLst>
              <a:path w="12216316" h="1650077">
                <a:moveTo>
                  <a:pt x="0" y="0"/>
                </a:moveTo>
                <a:lnTo>
                  <a:pt x="12216316" y="0"/>
                </a:lnTo>
                <a:lnTo>
                  <a:pt x="12216316" y="1650077"/>
                </a:lnTo>
                <a:lnTo>
                  <a:pt x="0" y="1650077"/>
                </a:lnTo>
                <a:lnTo>
                  <a:pt x="0" y="0"/>
                </a:lnTo>
                <a:close/>
              </a:path>
            </a:pathLst>
          </a:custGeom>
          <a:blipFill>
            <a:blip r:embed="rId5"/>
            <a:stretch>
              <a:fillRect b="-68142"/>
            </a:stretch>
          </a:blipFill>
        </p:spPr>
        <p:txBody>
          <a:bodyPr/>
          <a:lstStyle/>
          <a:p>
            <a:endParaRPr lang="en-US"/>
          </a:p>
        </p:txBody>
      </p:sp>
      <p:sp>
        <p:nvSpPr>
          <p:cNvPr id="12" name="TextBox 12"/>
          <p:cNvSpPr txBox="1"/>
          <p:nvPr/>
        </p:nvSpPr>
        <p:spPr>
          <a:xfrm>
            <a:off x="168428" y="-31879"/>
            <a:ext cx="8736337" cy="1838325"/>
          </a:xfrm>
          <a:prstGeom prst="rect">
            <a:avLst/>
          </a:prstGeom>
        </p:spPr>
        <p:txBody>
          <a:bodyPr lIns="0" tIns="0" rIns="0" bIns="0" rtlCol="0" anchor="t">
            <a:spAutoFit/>
          </a:bodyPr>
          <a:lstStyle/>
          <a:p>
            <a:pPr algn="l">
              <a:lnSpc>
                <a:spcPts val="7200"/>
              </a:lnSpc>
            </a:pPr>
            <a:r>
              <a:rPr lang="en-US" sz="6000" b="1" dirty="0">
                <a:solidFill>
                  <a:srgbClr val="FFFFFF"/>
                </a:solidFill>
                <a:latin typeface="Bricolage Grotesque Bold"/>
                <a:ea typeface="Bricolage Grotesque Bold"/>
                <a:cs typeface="Bricolage Grotesque Bold"/>
                <a:sym typeface="Bricolage Grotesque Bold"/>
              </a:rPr>
              <a:t>04 </a:t>
            </a:r>
          </a:p>
          <a:p>
            <a:pPr algn="l">
              <a:lnSpc>
                <a:spcPts val="7200"/>
              </a:lnSpc>
            </a:pPr>
            <a:r>
              <a:rPr lang="en-US" sz="6000" b="1" dirty="0">
                <a:solidFill>
                  <a:srgbClr val="FFFFFF"/>
                </a:solidFill>
                <a:latin typeface="Bricolage Grotesque Bold"/>
                <a:ea typeface="Bricolage Grotesque Bold"/>
                <a:cs typeface="Bricolage Grotesque Bold"/>
                <a:sym typeface="Bricolage Grotesque Bold"/>
              </a:rPr>
              <a:t>STEPS (PYTHON)</a:t>
            </a:r>
          </a:p>
        </p:txBody>
      </p:sp>
      <p:sp>
        <p:nvSpPr>
          <p:cNvPr id="13" name="TextBox 13"/>
          <p:cNvSpPr txBox="1"/>
          <p:nvPr/>
        </p:nvSpPr>
        <p:spPr>
          <a:xfrm>
            <a:off x="1404203" y="2008720"/>
            <a:ext cx="15855097" cy="126301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We used Python to check and clean the data using the</a:t>
            </a:r>
            <a:r>
              <a:rPr lang="en-US" sz="2400">
                <a:solidFill>
                  <a:srgbClr val="03C4A1"/>
                </a:solidFill>
                <a:latin typeface="Poppins"/>
                <a:ea typeface="Poppins"/>
                <a:cs typeface="Poppins"/>
                <a:sym typeface="Poppins"/>
              </a:rPr>
              <a:t> Pandas</a:t>
            </a:r>
            <a:r>
              <a:rPr lang="en-US" sz="2400">
                <a:solidFill>
                  <a:srgbClr val="000000"/>
                </a:solidFill>
                <a:latin typeface="Poppins"/>
                <a:ea typeface="Poppins"/>
                <a:cs typeface="Poppins"/>
                <a:sym typeface="Poppins"/>
              </a:rPr>
              <a:t> library, which helped us discover deeper relationships and extract more advanced insights, and we also used </a:t>
            </a:r>
            <a:r>
              <a:rPr lang="en-US" sz="2400">
                <a:solidFill>
                  <a:srgbClr val="03C4A1"/>
                </a:solidFill>
                <a:latin typeface="Poppins"/>
                <a:ea typeface="Poppins"/>
                <a:cs typeface="Poppins"/>
                <a:sym typeface="Poppins"/>
              </a:rPr>
              <a:t>Matplotlib and Seaborn</a:t>
            </a:r>
            <a:r>
              <a:rPr lang="en-US" sz="2400">
                <a:solidFill>
                  <a:srgbClr val="000000"/>
                </a:solidFill>
                <a:latin typeface="Poppins"/>
                <a:ea typeface="Poppins"/>
                <a:cs typeface="Poppins"/>
                <a:sym typeface="Poppins"/>
              </a:rPr>
              <a:t> to create clear visualizations that improved our understanding of the data."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78524-B217-9DD9-E53D-9A3A15CD8EB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A773373-D91A-72F9-F6E9-AF10634E777A}"/>
              </a:ext>
            </a:extLst>
          </p:cNvPr>
          <p:cNvGrpSpPr/>
          <p:nvPr/>
        </p:nvGrpSpPr>
        <p:grpSpPr>
          <a:xfrm rot="-5400000">
            <a:off x="8932401" y="-9426847"/>
            <a:ext cx="1758287" cy="20567272"/>
            <a:chOff x="0" y="0"/>
            <a:chExt cx="381000" cy="4456684"/>
          </a:xfrm>
        </p:grpSpPr>
        <p:sp>
          <p:nvSpPr>
            <p:cNvPr id="3" name="Freeform 3">
              <a:extLst>
                <a:ext uri="{FF2B5EF4-FFF2-40B4-BE49-F238E27FC236}">
                  <a16:creationId xmlns:a16="http://schemas.microsoft.com/office/drawing/2014/main" id="{48409DF8-0856-F099-BA5C-68D5D63E096E}"/>
                </a:ext>
              </a:extLst>
            </p:cNvPr>
            <p:cNvSpPr/>
            <p:nvPr/>
          </p:nvSpPr>
          <p:spPr>
            <a:xfrm>
              <a:off x="0" y="0"/>
              <a:ext cx="381000" cy="4456685"/>
            </a:xfrm>
            <a:custGeom>
              <a:avLst/>
              <a:gdLst/>
              <a:ahLst/>
              <a:cxnLst/>
              <a:rect l="l" t="t" r="r" b="b"/>
              <a:pathLst>
                <a:path w="381000" h="4456685">
                  <a:moveTo>
                    <a:pt x="381000" y="98221"/>
                  </a:moveTo>
                  <a:lnTo>
                    <a:pt x="381000" y="4287774"/>
                  </a:lnTo>
                  <a:lnTo>
                    <a:pt x="190500" y="4456685"/>
                  </a:lnTo>
                  <a:lnTo>
                    <a:pt x="0" y="4287774"/>
                  </a:lnTo>
                  <a:lnTo>
                    <a:pt x="0" y="98221"/>
                  </a:lnTo>
                  <a:cubicBezTo>
                    <a:pt x="0" y="22860"/>
                    <a:pt x="22860" y="0"/>
                    <a:pt x="49530" y="0"/>
                  </a:cubicBezTo>
                  <a:lnTo>
                    <a:pt x="331470" y="0"/>
                  </a:lnTo>
                  <a:cubicBezTo>
                    <a:pt x="358140" y="0"/>
                    <a:pt x="381000" y="22860"/>
                    <a:pt x="381000" y="98221"/>
                  </a:cubicBezTo>
                  <a:close/>
                </a:path>
              </a:pathLst>
            </a:custGeom>
            <a:solidFill>
              <a:srgbClr val="03C4A1"/>
            </a:solidFill>
          </p:spPr>
          <p:txBody>
            <a:bodyPr/>
            <a:lstStyle/>
            <a:p>
              <a:endParaRPr lang="en-US"/>
            </a:p>
          </p:txBody>
        </p:sp>
        <p:sp>
          <p:nvSpPr>
            <p:cNvPr id="4" name="TextBox 4">
              <a:extLst>
                <a:ext uri="{FF2B5EF4-FFF2-40B4-BE49-F238E27FC236}">
                  <a16:creationId xmlns:a16="http://schemas.microsoft.com/office/drawing/2014/main" id="{B58E9C14-A15B-E781-578C-A13A816B59C0}"/>
                </a:ext>
              </a:extLst>
            </p:cNvPr>
            <p:cNvSpPr txBox="1"/>
            <p:nvPr/>
          </p:nvSpPr>
          <p:spPr>
            <a:xfrm>
              <a:off x="0" y="0"/>
              <a:ext cx="381000" cy="4280154"/>
            </a:xfrm>
            <a:prstGeom prst="rect">
              <a:avLst/>
            </a:prstGeom>
          </p:spPr>
          <p:txBody>
            <a:bodyPr lIns="50800" tIns="50800" rIns="50800" bIns="50800" rtlCol="0" anchor="ctr"/>
            <a:lstStyle/>
            <a:p>
              <a:pPr algn="ctr">
                <a:lnSpc>
                  <a:spcPts val="2520"/>
                </a:lnSpc>
              </a:pPr>
              <a:endParaRPr/>
            </a:p>
          </p:txBody>
        </p:sp>
      </p:grpSp>
      <p:sp>
        <p:nvSpPr>
          <p:cNvPr id="10" name="Freeform 10">
            <a:extLst>
              <a:ext uri="{FF2B5EF4-FFF2-40B4-BE49-F238E27FC236}">
                <a16:creationId xmlns:a16="http://schemas.microsoft.com/office/drawing/2014/main" id="{024A1BBC-19AF-7D65-37BE-87934E0AD353}"/>
              </a:ext>
            </a:extLst>
          </p:cNvPr>
          <p:cNvSpPr/>
          <p:nvPr/>
        </p:nvSpPr>
        <p:spPr>
          <a:xfrm>
            <a:off x="16819943" y="262903"/>
            <a:ext cx="1287393" cy="1183571"/>
          </a:xfrm>
          <a:custGeom>
            <a:avLst/>
            <a:gdLst/>
            <a:ahLst/>
            <a:cxnLst/>
            <a:rect l="l" t="t" r="r" b="b"/>
            <a:pathLst>
              <a:path w="1287393" h="1183571">
                <a:moveTo>
                  <a:pt x="0" y="0"/>
                </a:moveTo>
                <a:lnTo>
                  <a:pt x="1287393" y="0"/>
                </a:lnTo>
                <a:lnTo>
                  <a:pt x="1287393" y="1183570"/>
                </a:lnTo>
                <a:lnTo>
                  <a:pt x="0" y="1183570"/>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7D27CF69-AA74-FB63-FA4C-E5896A2A4F19}"/>
              </a:ext>
            </a:extLst>
          </p:cNvPr>
          <p:cNvSpPr txBox="1"/>
          <p:nvPr/>
        </p:nvSpPr>
        <p:spPr>
          <a:xfrm>
            <a:off x="168428" y="-31879"/>
            <a:ext cx="8736337" cy="1838325"/>
          </a:xfrm>
          <a:prstGeom prst="rect">
            <a:avLst/>
          </a:prstGeom>
        </p:spPr>
        <p:txBody>
          <a:bodyPr lIns="0" tIns="0" rIns="0" bIns="0" rtlCol="0" anchor="t">
            <a:spAutoFit/>
          </a:bodyPr>
          <a:lstStyle/>
          <a:p>
            <a:pPr algn="l">
              <a:lnSpc>
                <a:spcPts val="7200"/>
              </a:lnSpc>
            </a:pPr>
            <a:r>
              <a:rPr lang="en-US" sz="6000" b="1" dirty="0">
                <a:solidFill>
                  <a:srgbClr val="FFFFFF"/>
                </a:solidFill>
                <a:latin typeface="Bricolage Grotesque Bold"/>
                <a:ea typeface="Bricolage Grotesque Bold"/>
                <a:cs typeface="Bricolage Grotesque Bold"/>
                <a:sym typeface="Bricolage Grotesque Bold"/>
              </a:rPr>
              <a:t>04 </a:t>
            </a:r>
          </a:p>
          <a:p>
            <a:pPr algn="l">
              <a:lnSpc>
                <a:spcPts val="7200"/>
              </a:lnSpc>
            </a:pPr>
            <a:r>
              <a:rPr lang="en-US" sz="6000" b="1" dirty="0">
                <a:solidFill>
                  <a:srgbClr val="FFFFFF"/>
                </a:solidFill>
                <a:latin typeface="Bricolage Grotesque Bold"/>
                <a:ea typeface="Bricolage Grotesque Bold"/>
                <a:cs typeface="Bricolage Grotesque Bold"/>
                <a:sym typeface="Bricolage Grotesque Bold"/>
              </a:rPr>
              <a:t>STEPS (PYTHON)</a:t>
            </a:r>
          </a:p>
        </p:txBody>
      </p:sp>
      <p:pic>
        <p:nvPicPr>
          <p:cNvPr id="17" name="Picture 16" descr="A graph of blue bars with white text&#10;&#10;AI-generated content may be incorrect.">
            <a:extLst>
              <a:ext uri="{FF2B5EF4-FFF2-40B4-BE49-F238E27FC236}">
                <a16:creationId xmlns:a16="http://schemas.microsoft.com/office/drawing/2014/main" id="{550C907C-5AFF-0ED4-D6ED-DC9769994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1" y="3084907"/>
            <a:ext cx="5791200" cy="5707593"/>
          </a:xfrm>
          <a:prstGeom prst="rect">
            <a:avLst/>
          </a:prstGeom>
        </p:spPr>
      </p:pic>
      <p:pic>
        <p:nvPicPr>
          <p:cNvPr id="19" name="Picture 18" descr="A graph of emission&#10;&#10;AI-generated content may be incorrect.">
            <a:extLst>
              <a:ext uri="{FF2B5EF4-FFF2-40B4-BE49-F238E27FC236}">
                <a16:creationId xmlns:a16="http://schemas.microsoft.com/office/drawing/2014/main" id="{5C90BC43-3100-4C67-6C70-85149A636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1" y="3084907"/>
            <a:ext cx="6292546" cy="5676900"/>
          </a:xfrm>
          <a:prstGeom prst="rect">
            <a:avLst/>
          </a:prstGeom>
        </p:spPr>
      </p:pic>
      <p:pic>
        <p:nvPicPr>
          <p:cNvPr id="21" name="Picture 20" descr="Graph of carbon dioxide emissions over years&#10;&#10;AI-generated content may be incorrect.">
            <a:extLst>
              <a:ext uri="{FF2B5EF4-FFF2-40B4-BE49-F238E27FC236}">
                <a16:creationId xmlns:a16="http://schemas.microsoft.com/office/drawing/2014/main" id="{4C8BB0E3-B50E-08C4-C00C-E392C69DA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8997" y="3084907"/>
            <a:ext cx="5978676" cy="5525693"/>
          </a:xfrm>
          <a:prstGeom prst="rect">
            <a:avLst/>
          </a:prstGeom>
        </p:spPr>
      </p:pic>
      <p:grpSp>
        <p:nvGrpSpPr>
          <p:cNvPr id="22" name="Group 7">
            <a:extLst>
              <a:ext uri="{FF2B5EF4-FFF2-40B4-BE49-F238E27FC236}">
                <a16:creationId xmlns:a16="http://schemas.microsoft.com/office/drawing/2014/main" id="{77B8A1CC-AC17-952C-D88E-FB794F56D55A}"/>
              </a:ext>
            </a:extLst>
          </p:cNvPr>
          <p:cNvGrpSpPr/>
          <p:nvPr/>
        </p:nvGrpSpPr>
        <p:grpSpPr>
          <a:xfrm>
            <a:off x="6339141" y="2068323"/>
            <a:ext cx="5533517" cy="617709"/>
            <a:chOff x="-15506" y="0"/>
            <a:chExt cx="4504380" cy="823613"/>
          </a:xfrm>
        </p:grpSpPr>
        <p:grpSp>
          <p:nvGrpSpPr>
            <p:cNvPr id="23" name="Group 8">
              <a:extLst>
                <a:ext uri="{FF2B5EF4-FFF2-40B4-BE49-F238E27FC236}">
                  <a16:creationId xmlns:a16="http://schemas.microsoft.com/office/drawing/2014/main" id="{26298BD4-DF9C-4409-68DD-AC373EC10B8C}"/>
                </a:ext>
              </a:extLst>
            </p:cNvPr>
            <p:cNvGrpSpPr/>
            <p:nvPr/>
          </p:nvGrpSpPr>
          <p:grpSpPr>
            <a:xfrm>
              <a:off x="-15506" y="0"/>
              <a:ext cx="4504380" cy="823613"/>
              <a:chOff x="-3063" y="0"/>
              <a:chExt cx="889754" cy="162689"/>
            </a:xfrm>
          </p:grpSpPr>
          <p:sp>
            <p:nvSpPr>
              <p:cNvPr id="25" name="Freeform 9">
                <a:extLst>
                  <a:ext uri="{FF2B5EF4-FFF2-40B4-BE49-F238E27FC236}">
                    <a16:creationId xmlns:a16="http://schemas.microsoft.com/office/drawing/2014/main" id="{6967CA47-AFFE-8EEB-8B63-F22ACB9C97A6}"/>
                  </a:ext>
                </a:extLst>
              </p:cNvPr>
              <p:cNvSpPr/>
              <p:nvPr/>
            </p:nvSpPr>
            <p:spPr>
              <a:xfrm>
                <a:off x="-3063" y="14910"/>
                <a:ext cx="886691" cy="147779"/>
              </a:xfrm>
              <a:custGeom>
                <a:avLst/>
                <a:gdLst/>
                <a:ahLst/>
                <a:cxnLst/>
                <a:rect l="l" t="t" r="r" b="b"/>
                <a:pathLst>
                  <a:path w="886691" h="147779">
                    <a:moveTo>
                      <a:pt x="73889" y="0"/>
                    </a:moveTo>
                    <a:lnTo>
                      <a:pt x="812802" y="0"/>
                    </a:lnTo>
                    <a:cubicBezTo>
                      <a:pt x="832399" y="0"/>
                      <a:pt x="851193" y="7785"/>
                      <a:pt x="865050" y="21642"/>
                    </a:cubicBezTo>
                    <a:cubicBezTo>
                      <a:pt x="878906" y="35499"/>
                      <a:pt x="886691" y="54293"/>
                      <a:pt x="886691" y="73889"/>
                    </a:cubicBezTo>
                    <a:lnTo>
                      <a:pt x="886691" y="73889"/>
                    </a:lnTo>
                    <a:cubicBezTo>
                      <a:pt x="886691" y="93486"/>
                      <a:pt x="878906" y="112280"/>
                      <a:pt x="865050" y="126137"/>
                    </a:cubicBezTo>
                    <a:cubicBezTo>
                      <a:pt x="851193" y="139994"/>
                      <a:pt x="832399" y="147779"/>
                      <a:pt x="812802"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073B3A"/>
              </a:solidFill>
            </p:spPr>
            <p:txBody>
              <a:bodyPr/>
              <a:lstStyle/>
              <a:p>
                <a:endParaRPr lang="en-US" dirty="0"/>
              </a:p>
            </p:txBody>
          </p:sp>
          <p:sp>
            <p:nvSpPr>
              <p:cNvPr id="26" name="TextBox 10">
                <a:extLst>
                  <a:ext uri="{FF2B5EF4-FFF2-40B4-BE49-F238E27FC236}">
                    <a16:creationId xmlns:a16="http://schemas.microsoft.com/office/drawing/2014/main" id="{6ED4DA62-214F-BD74-62DC-C87239BD97D8}"/>
                  </a:ext>
                </a:extLst>
              </p:cNvPr>
              <p:cNvSpPr txBox="1"/>
              <p:nvPr/>
            </p:nvSpPr>
            <p:spPr>
              <a:xfrm>
                <a:off x="0" y="0"/>
                <a:ext cx="886691" cy="147779"/>
              </a:xfrm>
              <a:prstGeom prst="rect">
                <a:avLst/>
              </a:prstGeom>
            </p:spPr>
            <p:txBody>
              <a:bodyPr lIns="50800" tIns="50800" rIns="50800" bIns="50800" rtlCol="0" anchor="ctr"/>
              <a:lstStyle/>
              <a:p>
                <a:pPr algn="ctr">
                  <a:lnSpc>
                    <a:spcPts val="2520"/>
                  </a:lnSpc>
                </a:pPr>
                <a:endParaRPr/>
              </a:p>
            </p:txBody>
          </p:sp>
        </p:grpSp>
        <p:sp>
          <p:nvSpPr>
            <p:cNvPr id="24" name="TextBox 11">
              <a:extLst>
                <a:ext uri="{FF2B5EF4-FFF2-40B4-BE49-F238E27FC236}">
                  <a16:creationId xmlns:a16="http://schemas.microsoft.com/office/drawing/2014/main" id="{FBD194DB-0F7F-0BCD-7CBB-310EF64D5698}"/>
                </a:ext>
              </a:extLst>
            </p:cNvPr>
            <p:cNvSpPr txBox="1"/>
            <p:nvPr/>
          </p:nvSpPr>
          <p:spPr>
            <a:xfrm>
              <a:off x="273192" y="164515"/>
              <a:ext cx="3942491" cy="570071"/>
            </a:xfrm>
            <a:prstGeom prst="rect">
              <a:avLst/>
            </a:prstGeom>
          </p:spPr>
          <p:txBody>
            <a:bodyPr lIns="0" tIns="0" rIns="0" bIns="0" rtlCol="0" anchor="t">
              <a:spAutoFit/>
            </a:bodyPr>
            <a:lstStyle/>
            <a:p>
              <a:pPr algn="ctr">
                <a:lnSpc>
                  <a:spcPts val="3359"/>
                </a:lnSpc>
              </a:pPr>
              <a:r>
                <a:rPr lang="en-US" sz="2400" dirty="0">
                  <a:solidFill>
                    <a:schemeClr val="bg1"/>
                  </a:solidFill>
                  <a:latin typeface="Poppins"/>
                  <a:ea typeface="Poppins"/>
                  <a:cs typeface="Poppins"/>
                  <a:sym typeface="Poppins"/>
                </a:rPr>
                <a:t>SAMPLE CHARTS (PYTHON)</a:t>
              </a:r>
            </a:p>
          </p:txBody>
        </p:sp>
      </p:grpSp>
    </p:spTree>
    <p:extLst>
      <p:ext uri="{BB962C8B-B14F-4D97-AF65-F5344CB8AC3E}">
        <p14:creationId xmlns:p14="http://schemas.microsoft.com/office/powerpoint/2010/main" val="903480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639577" y="-9134023"/>
            <a:ext cx="1758287" cy="19981625"/>
            <a:chOff x="0" y="0"/>
            <a:chExt cx="381000" cy="4329782"/>
          </a:xfrm>
        </p:grpSpPr>
        <p:sp>
          <p:nvSpPr>
            <p:cNvPr id="3" name="Freeform 3"/>
            <p:cNvSpPr/>
            <p:nvPr/>
          </p:nvSpPr>
          <p:spPr>
            <a:xfrm>
              <a:off x="0" y="0"/>
              <a:ext cx="381000" cy="4329781"/>
            </a:xfrm>
            <a:custGeom>
              <a:avLst/>
              <a:gdLst/>
              <a:ahLst/>
              <a:cxnLst/>
              <a:rect l="l" t="t" r="r" b="b"/>
              <a:pathLst>
                <a:path w="381000" h="4329781">
                  <a:moveTo>
                    <a:pt x="381000" y="96609"/>
                  </a:moveTo>
                  <a:lnTo>
                    <a:pt x="381000" y="4160872"/>
                  </a:lnTo>
                  <a:lnTo>
                    <a:pt x="190500" y="4329781"/>
                  </a:lnTo>
                  <a:lnTo>
                    <a:pt x="0" y="4160872"/>
                  </a:lnTo>
                  <a:lnTo>
                    <a:pt x="0" y="96609"/>
                  </a:lnTo>
                  <a:cubicBezTo>
                    <a:pt x="0" y="22860"/>
                    <a:pt x="22860" y="0"/>
                    <a:pt x="49530" y="0"/>
                  </a:cubicBezTo>
                  <a:lnTo>
                    <a:pt x="331470" y="0"/>
                  </a:lnTo>
                  <a:cubicBezTo>
                    <a:pt x="358140" y="0"/>
                    <a:pt x="381000" y="22860"/>
                    <a:pt x="381000" y="96609"/>
                  </a:cubicBezTo>
                  <a:close/>
                </a:path>
              </a:pathLst>
            </a:custGeom>
            <a:solidFill>
              <a:srgbClr val="03C4A1"/>
            </a:solidFill>
          </p:spPr>
          <p:txBody>
            <a:bodyPr/>
            <a:lstStyle/>
            <a:p>
              <a:endParaRPr lang="en-US"/>
            </a:p>
          </p:txBody>
        </p:sp>
        <p:sp>
          <p:nvSpPr>
            <p:cNvPr id="4" name="TextBox 4"/>
            <p:cNvSpPr txBox="1"/>
            <p:nvPr/>
          </p:nvSpPr>
          <p:spPr>
            <a:xfrm>
              <a:off x="0" y="0"/>
              <a:ext cx="381000" cy="4153252"/>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182561" y="340338"/>
            <a:ext cx="8366538" cy="1028700"/>
          </a:xfrm>
          <a:prstGeom prst="rect">
            <a:avLst/>
          </a:prstGeom>
        </p:spPr>
        <p:txBody>
          <a:bodyPr lIns="0" tIns="0" rIns="0" bIns="0" rtlCol="0" anchor="t">
            <a:spAutoFit/>
          </a:bodyPr>
          <a:lstStyle/>
          <a:p>
            <a:pPr algn="l">
              <a:lnSpc>
                <a:spcPts val="8159"/>
              </a:lnSpc>
            </a:pPr>
            <a:r>
              <a:rPr lang="en-US" sz="6799" b="1" dirty="0">
                <a:solidFill>
                  <a:srgbClr val="FFFFFF"/>
                </a:solidFill>
                <a:latin typeface="Bricolage Grotesque Bold"/>
                <a:ea typeface="Bricolage Grotesque Bold"/>
                <a:cs typeface="Bricolage Grotesque Bold"/>
                <a:sym typeface="Bricolage Grotesque Bold"/>
              </a:rPr>
              <a:t>TABLEAU  </a:t>
            </a:r>
          </a:p>
        </p:txBody>
      </p:sp>
      <p:sp>
        <p:nvSpPr>
          <p:cNvPr id="7" name="Freeform 7"/>
          <p:cNvSpPr/>
          <p:nvPr/>
        </p:nvSpPr>
        <p:spPr>
          <a:xfrm rot="-2201937">
            <a:off x="-248655" y="7361992"/>
            <a:ext cx="2554711" cy="683078"/>
          </a:xfrm>
          <a:custGeom>
            <a:avLst/>
            <a:gdLst/>
            <a:ahLst/>
            <a:cxnLst/>
            <a:rect l="l" t="t" r="r" b="b"/>
            <a:pathLst>
              <a:path w="2554711" h="683078">
                <a:moveTo>
                  <a:pt x="0" y="0"/>
                </a:moveTo>
                <a:lnTo>
                  <a:pt x="2554710" y="0"/>
                </a:lnTo>
                <a:lnTo>
                  <a:pt x="2554710" y="683078"/>
                </a:lnTo>
                <a:lnTo>
                  <a:pt x="0" y="6830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7931821" flipV="1">
            <a:off x="15857832" y="5149069"/>
            <a:ext cx="2554711" cy="683078"/>
          </a:xfrm>
          <a:custGeom>
            <a:avLst/>
            <a:gdLst/>
            <a:ahLst/>
            <a:cxnLst/>
            <a:rect l="l" t="t" r="r" b="b"/>
            <a:pathLst>
              <a:path w="2554711" h="683078">
                <a:moveTo>
                  <a:pt x="0" y="683077"/>
                </a:moveTo>
                <a:lnTo>
                  <a:pt x="2554711" y="683077"/>
                </a:lnTo>
                <a:lnTo>
                  <a:pt x="2554711" y="0"/>
                </a:lnTo>
                <a:lnTo>
                  <a:pt x="0" y="0"/>
                </a:lnTo>
                <a:lnTo>
                  <a:pt x="0" y="68307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6819943" y="262903"/>
            <a:ext cx="1287393" cy="1183571"/>
          </a:xfrm>
          <a:custGeom>
            <a:avLst/>
            <a:gdLst/>
            <a:ahLst/>
            <a:cxnLst/>
            <a:rect l="l" t="t" r="r" b="b"/>
            <a:pathLst>
              <a:path w="1287393" h="1183571">
                <a:moveTo>
                  <a:pt x="0" y="0"/>
                </a:moveTo>
                <a:lnTo>
                  <a:pt x="1287393" y="0"/>
                </a:lnTo>
                <a:lnTo>
                  <a:pt x="1287393" y="1183570"/>
                </a:lnTo>
                <a:lnTo>
                  <a:pt x="0" y="1183570"/>
                </a:lnTo>
                <a:lnTo>
                  <a:pt x="0" y="0"/>
                </a:lnTo>
                <a:close/>
              </a:path>
            </a:pathLst>
          </a:custGeom>
          <a:blipFill>
            <a:blip r:embed="rId4"/>
            <a:stretch>
              <a:fillRect/>
            </a:stretch>
          </a:blipFill>
        </p:spPr>
        <p:txBody>
          <a:bodyPr/>
          <a:lstStyle/>
          <a:p>
            <a:endParaRPr lang="en-US"/>
          </a:p>
        </p:txBody>
      </p:sp>
      <p:grpSp>
        <p:nvGrpSpPr>
          <p:cNvPr id="10" name="Group 10"/>
          <p:cNvGrpSpPr/>
          <p:nvPr/>
        </p:nvGrpSpPr>
        <p:grpSpPr>
          <a:xfrm>
            <a:off x="7024612" y="2023735"/>
            <a:ext cx="3366656" cy="561098"/>
            <a:chOff x="0" y="0"/>
            <a:chExt cx="4488874" cy="748131"/>
          </a:xfrm>
        </p:grpSpPr>
        <p:grpSp>
          <p:nvGrpSpPr>
            <p:cNvPr id="11" name="Group 11"/>
            <p:cNvGrpSpPr/>
            <p:nvPr/>
          </p:nvGrpSpPr>
          <p:grpSpPr>
            <a:xfrm>
              <a:off x="0" y="0"/>
              <a:ext cx="4488874" cy="748131"/>
              <a:chOff x="0" y="0"/>
              <a:chExt cx="886691" cy="147779"/>
            </a:xfrm>
          </p:grpSpPr>
          <p:sp>
            <p:nvSpPr>
              <p:cNvPr id="12" name="Freeform 12"/>
              <p:cNvSpPr/>
              <p:nvPr/>
            </p:nvSpPr>
            <p:spPr>
              <a:xfrm>
                <a:off x="0" y="0"/>
                <a:ext cx="886691" cy="147779"/>
              </a:xfrm>
              <a:custGeom>
                <a:avLst/>
                <a:gdLst/>
                <a:ahLst/>
                <a:cxnLst/>
                <a:rect l="l" t="t" r="r" b="b"/>
                <a:pathLst>
                  <a:path w="886691" h="147779">
                    <a:moveTo>
                      <a:pt x="73889" y="0"/>
                    </a:moveTo>
                    <a:lnTo>
                      <a:pt x="812802" y="0"/>
                    </a:lnTo>
                    <a:cubicBezTo>
                      <a:pt x="832399" y="0"/>
                      <a:pt x="851193" y="7785"/>
                      <a:pt x="865050" y="21642"/>
                    </a:cubicBezTo>
                    <a:cubicBezTo>
                      <a:pt x="878906" y="35499"/>
                      <a:pt x="886691" y="54293"/>
                      <a:pt x="886691" y="73889"/>
                    </a:cubicBezTo>
                    <a:lnTo>
                      <a:pt x="886691" y="73889"/>
                    </a:lnTo>
                    <a:cubicBezTo>
                      <a:pt x="886691" y="93486"/>
                      <a:pt x="878906" y="112280"/>
                      <a:pt x="865050" y="126137"/>
                    </a:cubicBezTo>
                    <a:cubicBezTo>
                      <a:pt x="851193" y="139994"/>
                      <a:pt x="832399" y="147779"/>
                      <a:pt x="812802"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073B3A"/>
              </a:solidFill>
            </p:spPr>
            <p:txBody>
              <a:bodyPr/>
              <a:lstStyle/>
              <a:p>
                <a:endParaRPr lang="en-US"/>
              </a:p>
            </p:txBody>
          </p:sp>
          <p:sp>
            <p:nvSpPr>
              <p:cNvPr id="13" name="TextBox 13"/>
              <p:cNvSpPr txBox="1"/>
              <p:nvPr/>
            </p:nvSpPr>
            <p:spPr>
              <a:xfrm>
                <a:off x="0" y="0"/>
                <a:ext cx="886691" cy="147779"/>
              </a:xfrm>
              <a:prstGeom prst="rect">
                <a:avLst/>
              </a:prstGeom>
            </p:spPr>
            <p:txBody>
              <a:bodyPr lIns="50800" tIns="50800" rIns="50800" bIns="50800" rtlCol="0" anchor="ctr"/>
              <a:lstStyle/>
              <a:p>
                <a:pPr algn="ctr">
                  <a:lnSpc>
                    <a:spcPts val="2520"/>
                  </a:lnSpc>
                </a:pPr>
                <a:endParaRPr/>
              </a:p>
            </p:txBody>
          </p:sp>
        </p:grpSp>
        <p:sp>
          <p:nvSpPr>
            <p:cNvPr id="14" name="TextBox 14"/>
            <p:cNvSpPr txBox="1"/>
            <p:nvPr/>
          </p:nvSpPr>
          <p:spPr>
            <a:xfrm>
              <a:off x="273192" y="164515"/>
              <a:ext cx="3942491" cy="419100"/>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Medium"/>
                  <a:ea typeface="Inter Medium"/>
                  <a:cs typeface="Inter Medium"/>
                  <a:sym typeface="Inter Medium"/>
                </a:rPr>
                <a:t>DASHBOARD</a:t>
              </a:r>
            </a:p>
          </p:txBody>
        </p:sp>
      </p:grpSp>
      <p:pic>
        <p:nvPicPr>
          <p:cNvPr id="16" name="Picture 15" descr="A screenshot of a computer&#10;&#10;AI-generated content may be incorrect.">
            <a:extLst>
              <a:ext uri="{FF2B5EF4-FFF2-40B4-BE49-F238E27FC236}">
                <a16:creationId xmlns:a16="http://schemas.microsoft.com/office/drawing/2014/main" id="{9E954F75-8D22-775D-2C7A-739FBD3300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792" y="3238500"/>
            <a:ext cx="13357184" cy="67081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978256" y="8570857"/>
            <a:ext cx="7315200" cy="3849701"/>
          </a:xfrm>
          <a:custGeom>
            <a:avLst/>
            <a:gdLst/>
            <a:ahLst/>
            <a:cxnLst/>
            <a:rect l="l" t="t" r="r" b="b"/>
            <a:pathLst>
              <a:path w="7315200" h="3849701">
                <a:moveTo>
                  <a:pt x="7315200" y="3849701"/>
                </a:moveTo>
                <a:lnTo>
                  <a:pt x="0" y="3849701"/>
                </a:lnTo>
                <a:lnTo>
                  <a:pt x="0" y="0"/>
                </a:lnTo>
                <a:lnTo>
                  <a:pt x="7315200" y="0"/>
                </a:lnTo>
                <a:lnTo>
                  <a:pt x="7315200" y="3849701"/>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334140" y="6523880"/>
            <a:ext cx="8146865" cy="3277062"/>
            <a:chOff x="0" y="0"/>
            <a:chExt cx="1262163" cy="507703"/>
          </a:xfrm>
        </p:grpSpPr>
        <p:sp>
          <p:nvSpPr>
            <p:cNvPr id="4" name="Freeform 4"/>
            <p:cNvSpPr/>
            <p:nvPr/>
          </p:nvSpPr>
          <p:spPr>
            <a:xfrm>
              <a:off x="0" y="0"/>
              <a:ext cx="1262162" cy="507703"/>
            </a:xfrm>
            <a:custGeom>
              <a:avLst/>
              <a:gdLst/>
              <a:ahLst/>
              <a:cxnLst/>
              <a:rect l="l" t="t" r="r" b="b"/>
              <a:pathLst>
                <a:path w="1262162" h="507703">
                  <a:moveTo>
                    <a:pt x="28509" y="0"/>
                  </a:moveTo>
                  <a:lnTo>
                    <a:pt x="1233654" y="0"/>
                  </a:lnTo>
                  <a:cubicBezTo>
                    <a:pt x="1241215" y="0"/>
                    <a:pt x="1248466" y="3004"/>
                    <a:pt x="1253812" y="8350"/>
                  </a:cubicBezTo>
                  <a:cubicBezTo>
                    <a:pt x="1259159" y="13696"/>
                    <a:pt x="1262162" y="20948"/>
                    <a:pt x="1262162" y="28509"/>
                  </a:cubicBezTo>
                  <a:lnTo>
                    <a:pt x="1262162" y="479194"/>
                  </a:lnTo>
                  <a:cubicBezTo>
                    <a:pt x="1262162" y="494939"/>
                    <a:pt x="1249399" y="507703"/>
                    <a:pt x="1233654" y="507703"/>
                  </a:cubicBezTo>
                  <a:lnTo>
                    <a:pt x="28509" y="507703"/>
                  </a:lnTo>
                  <a:cubicBezTo>
                    <a:pt x="20948" y="507703"/>
                    <a:pt x="13696" y="504699"/>
                    <a:pt x="8350" y="499353"/>
                  </a:cubicBezTo>
                  <a:cubicBezTo>
                    <a:pt x="3004" y="494006"/>
                    <a:pt x="0" y="486755"/>
                    <a:pt x="0" y="479194"/>
                  </a:cubicBezTo>
                  <a:lnTo>
                    <a:pt x="0" y="28509"/>
                  </a:lnTo>
                  <a:cubicBezTo>
                    <a:pt x="0" y="12764"/>
                    <a:pt x="12764" y="0"/>
                    <a:pt x="28509" y="0"/>
                  </a:cubicBezTo>
                  <a:close/>
                </a:path>
              </a:pathLst>
            </a:custGeom>
            <a:blipFill>
              <a:blip r:embed="rId4"/>
              <a:stretch>
                <a:fillRect l="-3612" t="-77709" r="-3612"/>
              </a:stretch>
            </a:blipFill>
          </p:spPr>
          <p:txBody>
            <a:bodyPr/>
            <a:lstStyle/>
            <a:p>
              <a:endParaRPr lang="en-US"/>
            </a:p>
          </p:txBody>
        </p:sp>
      </p:grpSp>
      <p:grpSp>
        <p:nvGrpSpPr>
          <p:cNvPr id="5" name="Group 5"/>
          <p:cNvGrpSpPr/>
          <p:nvPr/>
        </p:nvGrpSpPr>
        <p:grpSpPr>
          <a:xfrm>
            <a:off x="9334140" y="2548494"/>
            <a:ext cx="3969268" cy="3704295"/>
            <a:chOff x="0" y="0"/>
            <a:chExt cx="614943" cy="573892"/>
          </a:xfrm>
        </p:grpSpPr>
        <p:sp>
          <p:nvSpPr>
            <p:cNvPr id="6" name="Freeform 6"/>
            <p:cNvSpPr/>
            <p:nvPr/>
          </p:nvSpPr>
          <p:spPr>
            <a:xfrm>
              <a:off x="0" y="0"/>
              <a:ext cx="614943" cy="573892"/>
            </a:xfrm>
            <a:custGeom>
              <a:avLst/>
              <a:gdLst/>
              <a:ahLst/>
              <a:cxnLst/>
              <a:rect l="l" t="t" r="r" b="b"/>
              <a:pathLst>
                <a:path w="614943" h="573892">
                  <a:moveTo>
                    <a:pt x="58514" y="0"/>
                  </a:moveTo>
                  <a:lnTo>
                    <a:pt x="556430" y="0"/>
                  </a:lnTo>
                  <a:cubicBezTo>
                    <a:pt x="571948" y="0"/>
                    <a:pt x="586832" y="6165"/>
                    <a:pt x="597805" y="17138"/>
                  </a:cubicBezTo>
                  <a:cubicBezTo>
                    <a:pt x="608779" y="28112"/>
                    <a:pt x="614943" y="42995"/>
                    <a:pt x="614943" y="58514"/>
                  </a:cubicBezTo>
                  <a:lnTo>
                    <a:pt x="614943" y="515378"/>
                  </a:lnTo>
                  <a:cubicBezTo>
                    <a:pt x="614943" y="530897"/>
                    <a:pt x="608779" y="545780"/>
                    <a:pt x="597805" y="556754"/>
                  </a:cubicBezTo>
                  <a:cubicBezTo>
                    <a:pt x="586832" y="567727"/>
                    <a:pt x="571948" y="573892"/>
                    <a:pt x="556430" y="573892"/>
                  </a:cubicBezTo>
                  <a:lnTo>
                    <a:pt x="58514" y="573892"/>
                  </a:lnTo>
                  <a:cubicBezTo>
                    <a:pt x="42995" y="573892"/>
                    <a:pt x="28112" y="567727"/>
                    <a:pt x="17138" y="556754"/>
                  </a:cubicBezTo>
                  <a:cubicBezTo>
                    <a:pt x="6165" y="545780"/>
                    <a:pt x="0" y="530897"/>
                    <a:pt x="0" y="515378"/>
                  </a:cubicBezTo>
                  <a:lnTo>
                    <a:pt x="0" y="58514"/>
                  </a:lnTo>
                  <a:cubicBezTo>
                    <a:pt x="0" y="42995"/>
                    <a:pt x="6165" y="28112"/>
                    <a:pt x="17138" y="17138"/>
                  </a:cubicBezTo>
                  <a:cubicBezTo>
                    <a:pt x="28112" y="6165"/>
                    <a:pt x="42995" y="0"/>
                    <a:pt x="58514" y="0"/>
                  </a:cubicBezTo>
                  <a:close/>
                </a:path>
              </a:pathLst>
            </a:custGeom>
            <a:blipFill>
              <a:blip r:embed="rId5"/>
              <a:stretch>
                <a:fillRect t="-60729"/>
              </a:stretch>
            </a:blipFill>
          </p:spPr>
          <p:txBody>
            <a:bodyPr/>
            <a:lstStyle/>
            <a:p>
              <a:endParaRPr lang="en-US"/>
            </a:p>
          </p:txBody>
        </p:sp>
      </p:grpSp>
      <p:grpSp>
        <p:nvGrpSpPr>
          <p:cNvPr id="7" name="Group 7"/>
          <p:cNvGrpSpPr/>
          <p:nvPr/>
        </p:nvGrpSpPr>
        <p:grpSpPr>
          <a:xfrm>
            <a:off x="13511737" y="2611839"/>
            <a:ext cx="3969268" cy="3577605"/>
            <a:chOff x="0" y="0"/>
            <a:chExt cx="614943" cy="554265"/>
          </a:xfrm>
        </p:grpSpPr>
        <p:sp>
          <p:nvSpPr>
            <p:cNvPr id="8" name="Freeform 8"/>
            <p:cNvSpPr/>
            <p:nvPr/>
          </p:nvSpPr>
          <p:spPr>
            <a:xfrm>
              <a:off x="0" y="0"/>
              <a:ext cx="614943" cy="554265"/>
            </a:xfrm>
            <a:custGeom>
              <a:avLst/>
              <a:gdLst/>
              <a:ahLst/>
              <a:cxnLst/>
              <a:rect l="l" t="t" r="r" b="b"/>
              <a:pathLst>
                <a:path w="614943" h="554265">
                  <a:moveTo>
                    <a:pt x="58514" y="0"/>
                  </a:moveTo>
                  <a:lnTo>
                    <a:pt x="556430" y="0"/>
                  </a:lnTo>
                  <a:cubicBezTo>
                    <a:pt x="571948" y="0"/>
                    <a:pt x="586832" y="6165"/>
                    <a:pt x="597805" y="17138"/>
                  </a:cubicBezTo>
                  <a:cubicBezTo>
                    <a:pt x="608779" y="28112"/>
                    <a:pt x="614943" y="42995"/>
                    <a:pt x="614943" y="58514"/>
                  </a:cubicBezTo>
                  <a:lnTo>
                    <a:pt x="614943" y="495751"/>
                  </a:lnTo>
                  <a:cubicBezTo>
                    <a:pt x="614943" y="511269"/>
                    <a:pt x="608779" y="526153"/>
                    <a:pt x="597805" y="537126"/>
                  </a:cubicBezTo>
                  <a:cubicBezTo>
                    <a:pt x="586832" y="548100"/>
                    <a:pt x="571948" y="554265"/>
                    <a:pt x="556430" y="554265"/>
                  </a:cubicBezTo>
                  <a:lnTo>
                    <a:pt x="58514" y="554265"/>
                  </a:lnTo>
                  <a:cubicBezTo>
                    <a:pt x="42995" y="554265"/>
                    <a:pt x="28112" y="548100"/>
                    <a:pt x="17138" y="537126"/>
                  </a:cubicBezTo>
                  <a:cubicBezTo>
                    <a:pt x="6165" y="526153"/>
                    <a:pt x="0" y="511269"/>
                    <a:pt x="0" y="495751"/>
                  </a:cubicBezTo>
                  <a:lnTo>
                    <a:pt x="0" y="58514"/>
                  </a:lnTo>
                  <a:cubicBezTo>
                    <a:pt x="0" y="42995"/>
                    <a:pt x="6165" y="28112"/>
                    <a:pt x="17138" y="17138"/>
                  </a:cubicBezTo>
                  <a:cubicBezTo>
                    <a:pt x="28112" y="6165"/>
                    <a:pt x="42995" y="0"/>
                    <a:pt x="58514" y="0"/>
                  </a:cubicBezTo>
                  <a:close/>
                </a:path>
              </a:pathLst>
            </a:custGeom>
            <a:blipFill>
              <a:blip r:embed="rId6"/>
              <a:stretch>
                <a:fillRect l="-17430" r="-17430"/>
              </a:stretch>
            </a:blipFill>
          </p:spPr>
          <p:txBody>
            <a:bodyPr/>
            <a:lstStyle/>
            <a:p>
              <a:endParaRPr lang="en-US"/>
            </a:p>
          </p:txBody>
        </p:sp>
      </p:grpSp>
      <p:grpSp>
        <p:nvGrpSpPr>
          <p:cNvPr id="9" name="Group 9"/>
          <p:cNvGrpSpPr/>
          <p:nvPr/>
        </p:nvGrpSpPr>
        <p:grpSpPr>
          <a:xfrm>
            <a:off x="302802" y="2697327"/>
            <a:ext cx="6939247" cy="777240"/>
            <a:chOff x="0" y="0"/>
            <a:chExt cx="9252329" cy="1036320"/>
          </a:xfrm>
        </p:grpSpPr>
        <p:grpSp>
          <p:nvGrpSpPr>
            <p:cNvPr id="10" name="Group 10"/>
            <p:cNvGrpSpPr/>
            <p:nvPr/>
          </p:nvGrpSpPr>
          <p:grpSpPr>
            <a:xfrm>
              <a:off x="0" y="0"/>
              <a:ext cx="890799" cy="541934"/>
              <a:chOff x="0" y="0"/>
              <a:chExt cx="876771" cy="533400"/>
            </a:xfrm>
          </p:grpSpPr>
          <p:sp>
            <p:nvSpPr>
              <p:cNvPr id="11" name="Freeform 11"/>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12" name="TextBox 12"/>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13" name="TextBox 13"/>
            <p:cNvSpPr txBox="1"/>
            <p:nvPr/>
          </p:nvSpPr>
          <p:spPr>
            <a:xfrm>
              <a:off x="1027368" y="-66675"/>
              <a:ext cx="8224961" cy="1102995"/>
            </a:xfrm>
            <a:prstGeom prst="rect">
              <a:avLst/>
            </a:prstGeom>
          </p:spPr>
          <p:txBody>
            <a:bodyPr lIns="0" tIns="0" rIns="0" bIns="0" rtlCol="0" anchor="t">
              <a:spAutoFit/>
            </a:bodyPr>
            <a:lstStyle/>
            <a:p>
              <a:pPr algn="l">
                <a:lnSpc>
                  <a:spcPts val="3359"/>
                </a:lnSpc>
              </a:pPr>
              <a:r>
                <a:rPr lang="en-US" sz="2400" dirty="0">
                  <a:solidFill>
                    <a:srgbClr val="000000"/>
                  </a:solidFill>
                  <a:latin typeface="Poppins"/>
                  <a:ea typeface="Poppins"/>
                  <a:cs typeface="Poppins"/>
                  <a:sym typeface="Poppins"/>
                </a:rPr>
                <a:t>Our group's total emissions reached 104 Million Tons between 1990 and 2023</a:t>
              </a:r>
            </a:p>
          </p:txBody>
        </p:sp>
      </p:grpSp>
      <p:grpSp>
        <p:nvGrpSpPr>
          <p:cNvPr id="14" name="Group 14"/>
          <p:cNvGrpSpPr/>
          <p:nvPr/>
        </p:nvGrpSpPr>
        <p:grpSpPr>
          <a:xfrm>
            <a:off x="302802" y="4012021"/>
            <a:ext cx="7743343" cy="1615440"/>
            <a:chOff x="0" y="0"/>
            <a:chExt cx="10324457" cy="2153920"/>
          </a:xfrm>
        </p:grpSpPr>
        <p:grpSp>
          <p:nvGrpSpPr>
            <p:cNvPr id="15" name="Group 15"/>
            <p:cNvGrpSpPr/>
            <p:nvPr/>
          </p:nvGrpSpPr>
          <p:grpSpPr>
            <a:xfrm>
              <a:off x="0" y="0"/>
              <a:ext cx="890799" cy="541934"/>
              <a:chOff x="0" y="0"/>
              <a:chExt cx="876771" cy="533400"/>
            </a:xfrm>
          </p:grpSpPr>
          <p:sp>
            <p:nvSpPr>
              <p:cNvPr id="16" name="Freeform 16"/>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17" name="TextBox 17"/>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1027368" y="-66675"/>
              <a:ext cx="9297089" cy="2220595"/>
            </a:xfrm>
            <a:prstGeom prst="rect">
              <a:avLst/>
            </a:prstGeom>
          </p:spPr>
          <p:txBody>
            <a:bodyPr lIns="0" tIns="0" rIns="0" bIns="0" rtlCol="0" anchor="t">
              <a:spAutoFit/>
            </a:bodyPr>
            <a:lstStyle/>
            <a:p>
              <a:pPr algn="l">
                <a:lnSpc>
                  <a:spcPts val="3359"/>
                </a:lnSpc>
              </a:pPr>
              <a:r>
                <a:rPr lang="en-US" sz="2400" dirty="0">
                  <a:solidFill>
                    <a:srgbClr val="000000"/>
                  </a:solidFill>
                  <a:latin typeface="Poppins"/>
                  <a:ea typeface="Poppins"/>
                  <a:cs typeface="Poppins"/>
                  <a:sym typeface="Poppins"/>
                </a:rPr>
                <a:t>Top National Emitters: China, France, Russia, and India are the leading contributors, confirming emissions are highly concentrated geographically. </a:t>
              </a:r>
            </a:p>
          </p:txBody>
        </p:sp>
      </p:grpSp>
      <p:grpSp>
        <p:nvGrpSpPr>
          <p:cNvPr id="19" name="Group 19"/>
          <p:cNvGrpSpPr/>
          <p:nvPr/>
        </p:nvGrpSpPr>
        <p:grpSpPr>
          <a:xfrm>
            <a:off x="302802" y="5864168"/>
            <a:ext cx="6939247" cy="777240"/>
            <a:chOff x="0" y="0"/>
            <a:chExt cx="9252329" cy="1036320"/>
          </a:xfrm>
        </p:grpSpPr>
        <p:grpSp>
          <p:nvGrpSpPr>
            <p:cNvPr id="20" name="Group 20"/>
            <p:cNvGrpSpPr/>
            <p:nvPr/>
          </p:nvGrpSpPr>
          <p:grpSpPr>
            <a:xfrm>
              <a:off x="0" y="0"/>
              <a:ext cx="890799" cy="541934"/>
              <a:chOff x="0" y="0"/>
              <a:chExt cx="876771" cy="533400"/>
            </a:xfrm>
          </p:grpSpPr>
          <p:sp>
            <p:nvSpPr>
              <p:cNvPr id="21" name="Freeform 21"/>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22" name="TextBox 22"/>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23" name="TextBox 23"/>
            <p:cNvSpPr txBox="1"/>
            <p:nvPr/>
          </p:nvSpPr>
          <p:spPr>
            <a:xfrm>
              <a:off x="1027368" y="-66675"/>
              <a:ext cx="8224961"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Energy and Transport are the highest-contributing sectors globally </a:t>
              </a:r>
            </a:p>
          </p:txBody>
        </p:sp>
      </p:grpSp>
      <p:grpSp>
        <p:nvGrpSpPr>
          <p:cNvPr id="24" name="Group 24"/>
          <p:cNvGrpSpPr/>
          <p:nvPr/>
        </p:nvGrpSpPr>
        <p:grpSpPr>
          <a:xfrm>
            <a:off x="302802" y="7293961"/>
            <a:ext cx="7276448" cy="1196340"/>
            <a:chOff x="0" y="0"/>
            <a:chExt cx="9701931" cy="1595120"/>
          </a:xfrm>
        </p:grpSpPr>
        <p:grpSp>
          <p:nvGrpSpPr>
            <p:cNvPr id="25" name="Group 25"/>
            <p:cNvGrpSpPr/>
            <p:nvPr/>
          </p:nvGrpSpPr>
          <p:grpSpPr>
            <a:xfrm>
              <a:off x="0" y="0"/>
              <a:ext cx="890799" cy="541934"/>
              <a:chOff x="0" y="0"/>
              <a:chExt cx="876771" cy="533400"/>
            </a:xfrm>
          </p:grpSpPr>
          <p:sp>
            <p:nvSpPr>
              <p:cNvPr id="26" name="Freeform 26"/>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27" name="TextBox 27"/>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28" name="TextBox 28"/>
            <p:cNvSpPr txBox="1"/>
            <p:nvPr/>
          </p:nvSpPr>
          <p:spPr>
            <a:xfrm>
              <a:off x="1027368" y="-66675"/>
              <a:ext cx="8674563" cy="16617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Carbon Dioxide CO2 is the primary driver, accounting for over 50% of total emissions, followed by other greenhouse gases. </a:t>
              </a:r>
            </a:p>
          </p:txBody>
        </p:sp>
      </p:grpSp>
      <p:grpSp>
        <p:nvGrpSpPr>
          <p:cNvPr id="29" name="Group 29"/>
          <p:cNvGrpSpPr/>
          <p:nvPr/>
        </p:nvGrpSpPr>
        <p:grpSpPr>
          <a:xfrm>
            <a:off x="471403" y="9023701"/>
            <a:ext cx="7406141" cy="777240"/>
            <a:chOff x="0" y="0"/>
            <a:chExt cx="9874855" cy="1036320"/>
          </a:xfrm>
        </p:grpSpPr>
        <p:grpSp>
          <p:nvGrpSpPr>
            <p:cNvPr id="30" name="Group 30"/>
            <p:cNvGrpSpPr/>
            <p:nvPr/>
          </p:nvGrpSpPr>
          <p:grpSpPr>
            <a:xfrm>
              <a:off x="0" y="0"/>
              <a:ext cx="890799" cy="541934"/>
              <a:chOff x="0" y="0"/>
              <a:chExt cx="876771" cy="533400"/>
            </a:xfrm>
          </p:grpSpPr>
          <p:sp>
            <p:nvSpPr>
              <p:cNvPr id="31" name="Freeform 31"/>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32" name="TextBox 32"/>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33" name="TextBox 33"/>
            <p:cNvSpPr txBox="1"/>
            <p:nvPr/>
          </p:nvSpPr>
          <p:spPr>
            <a:xfrm>
              <a:off x="1027368" y="-66675"/>
              <a:ext cx="8847487"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Economic Driver: The Upper-Middle Income Group exhibits the highest emission rates </a:t>
              </a:r>
            </a:p>
          </p:txBody>
        </p:sp>
      </p:grpSp>
      <p:sp>
        <p:nvSpPr>
          <p:cNvPr id="34" name="Freeform 34"/>
          <p:cNvSpPr/>
          <p:nvPr/>
        </p:nvSpPr>
        <p:spPr>
          <a:xfrm>
            <a:off x="16461091" y="216774"/>
            <a:ext cx="1006598" cy="925421"/>
          </a:xfrm>
          <a:custGeom>
            <a:avLst/>
            <a:gdLst/>
            <a:ahLst/>
            <a:cxnLst/>
            <a:rect l="l" t="t" r="r" b="b"/>
            <a:pathLst>
              <a:path w="1006598" h="925421">
                <a:moveTo>
                  <a:pt x="0" y="0"/>
                </a:moveTo>
                <a:lnTo>
                  <a:pt x="1006598" y="0"/>
                </a:lnTo>
                <a:lnTo>
                  <a:pt x="1006598" y="925420"/>
                </a:lnTo>
                <a:lnTo>
                  <a:pt x="0" y="925420"/>
                </a:lnTo>
                <a:lnTo>
                  <a:pt x="0" y="0"/>
                </a:lnTo>
                <a:close/>
              </a:path>
            </a:pathLst>
          </a:custGeom>
          <a:blipFill>
            <a:blip r:embed="rId7"/>
            <a:stretch>
              <a:fillRect/>
            </a:stretch>
          </a:blipFill>
        </p:spPr>
        <p:txBody>
          <a:bodyPr/>
          <a:lstStyle/>
          <a:p>
            <a:endParaRPr lang="en-US"/>
          </a:p>
        </p:txBody>
      </p:sp>
      <p:sp>
        <p:nvSpPr>
          <p:cNvPr id="35" name="TextBox 35"/>
          <p:cNvSpPr txBox="1"/>
          <p:nvPr/>
        </p:nvSpPr>
        <p:spPr>
          <a:xfrm>
            <a:off x="302802" y="216774"/>
            <a:ext cx="6720041" cy="1943100"/>
          </a:xfrm>
          <a:prstGeom prst="rect">
            <a:avLst/>
          </a:prstGeom>
        </p:spPr>
        <p:txBody>
          <a:bodyPr lIns="0" tIns="0" rIns="0" bIns="0" rtlCol="0" anchor="t">
            <a:spAutoFit/>
          </a:bodyPr>
          <a:lstStyle/>
          <a:p>
            <a:pPr algn="l">
              <a:lnSpc>
                <a:spcPts val="7679"/>
              </a:lnSpc>
            </a:pPr>
            <a:r>
              <a:rPr lang="en-US" sz="6399" b="1" dirty="0">
                <a:solidFill>
                  <a:srgbClr val="073B3A"/>
                </a:solidFill>
                <a:latin typeface="Bricolage Grotesque Bold"/>
                <a:ea typeface="Bricolage Grotesque Bold"/>
                <a:cs typeface="Bricolage Grotesque Bold"/>
                <a:sym typeface="Bricolage Grotesque Bold"/>
              </a:rPr>
              <a:t>05</a:t>
            </a:r>
          </a:p>
          <a:p>
            <a:pPr algn="l">
              <a:lnSpc>
                <a:spcPts val="7679"/>
              </a:lnSpc>
            </a:pPr>
            <a:r>
              <a:rPr lang="en-US" sz="6399" b="1" dirty="0">
                <a:solidFill>
                  <a:srgbClr val="073B3A"/>
                </a:solidFill>
                <a:latin typeface="Bricolage Grotesque Bold"/>
                <a:ea typeface="Bricolage Grotesque Bold"/>
                <a:cs typeface="Bricolage Grotesque Bold"/>
                <a:sym typeface="Bricolage Grotesque Bold"/>
              </a:rPr>
              <a:t>KEY INSIGHTS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40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40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nodeType="withEffect">
                                  <p:stCondLst>
                                    <p:cond delay="40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nodeType="withEffect">
                                  <p:stCondLst>
                                    <p:cond delay="40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79363" y="2632509"/>
            <a:ext cx="5925874" cy="1263015"/>
          </a:xfrm>
          <a:prstGeom prst="rect">
            <a:avLst/>
          </a:prstGeom>
        </p:spPr>
        <p:txBody>
          <a:bodyPr lIns="0" tIns="0" rIns="0" bIns="0" rtlCol="0" anchor="t">
            <a:spAutoFit/>
          </a:bodyPr>
          <a:lstStyle/>
          <a:p>
            <a:pPr algn="ctr">
              <a:lnSpc>
                <a:spcPts val="3359"/>
              </a:lnSpc>
            </a:pPr>
            <a:r>
              <a:rPr lang="en-US" sz="2400" dirty="0">
                <a:solidFill>
                  <a:srgbClr val="000000"/>
                </a:solidFill>
                <a:latin typeface="Poppins"/>
                <a:ea typeface="Poppins"/>
                <a:cs typeface="Poppins"/>
                <a:sym typeface="Poppins"/>
              </a:rPr>
              <a:t>Focus on long-term strategies instead of temporary measures to ensure continuous emission reduction.</a:t>
            </a:r>
          </a:p>
        </p:txBody>
      </p:sp>
      <p:sp>
        <p:nvSpPr>
          <p:cNvPr id="3" name="Freeform 3"/>
          <p:cNvSpPr/>
          <p:nvPr/>
        </p:nvSpPr>
        <p:spPr>
          <a:xfrm flipH="1" flipV="1">
            <a:off x="17055404" y="6269316"/>
            <a:ext cx="7315200" cy="3849701"/>
          </a:xfrm>
          <a:custGeom>
            <a:avLst/>
            <a:gdLst/>
            <a:ahLst/>
            <a:cxnLst/>
            <a:rect l="l" t="t" r="r" b="b"/>
            <a:pathLst>
              <a:path w="7315200" h="3849701">
                <a:moveTo>
                  <a:pt x="7315200" y="3849701"/>
                </a:moveTo>
                <a:lnTo>
                  <a:pt x="0" y="3849701"/>
                </a:lnTo>
                <a:lnTo>
                  <a:pt x="0" y="0"/>
                </a:lnTo>
                <a:lnTo>
                  <a:pt x="7315200" y="0"/>
                </a:lnTo>
                <a:lnTo>
                  <a:pt x="7315200" y="3849701"/>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7821497">
            <a:off x="1530656" y="4422251"/>
            <a:ext cx="2039208" cy="545243"/>
          </a:xfrm>
          <a:custGeom>
            <a:avLst/>
            <a:gdLst/>
            <a:ahLst/>
            <a:cxnLst/>
            <a:rect l="l" t="t" r="r" b="b"/>
            <a:pathLst>
              <a:path w="2039208" h="545243">
                <a:moveTo>
                  <a:pt x="0" y="0"/>
                </a:moveTo>
                <a:lnTo>
                  <a:pt x="2039207" y="0"/>
                </a:lnTo>
                <a:lnTo>
                  <a:pt x="2039207" y="545243"/>
                </a:lnTo>
                <a:lnTo>
                  <a:pt x="0" y="545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530819">
            <a:off x="7500067" y="3154889"/>
            <a:ext cx="2039208" cy="545243"/>
          </a:xfrm>
          <a:custGeom>
            <a:avLst/>
            <a:gdLst/>
            <a:ahLst/>
            <a:cxnLst/>
            <a:rect l="l" t="t" r="r" b="b"/>
            <a:pathLst>
              <a:path w="2039208" h="545243">
                <a:moveTo>
                  <a:pt x="0" y="0"/>
                </a:moveTo>
                <a:lnTo>
                  <a:pt x="2039208" y="0"/>
                </a:lnTo>
                <a:lnTo>
                  <a:pt x="2039208" y="545242"/>
                </a:lnTo>
                <a:lnTo>
                  <a:pt x="0" y="5452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2923443" flipV="1">
            <a:off x="13950368" y="4695332"/>
            <a:ext cx="2039208" cy="545243"/>
          </a:xfrm>
          <a:custGeom>
            <a:avLst/>
            <a:gdLst/>
            <a:ahLst/>
            <a:cxnLst/>
            <a:rect l="l" t="t" r="r" b="b"/>
            <a:pathLst>
              <a:path w="2039208" h="545243">
                <a:moveTo>
                  <a:pt x="0" y="545243"/>
                </a:moveTo>
                <a:lnTo>
                  <a:pt x="2039207" y="545243"/>
                </a:lnTo>
                <a:lnTo>
                  <a:pt x="2039207" y="0"/>
                </a:lnTo>
                <a:lnTo>
                  <a:pt x="0" y="0"/>
                </a:lnTo>
                <a:lnTo>
                  <a:pt x="0" y="54524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2700000">
            <a:off x="12159122" y="6330615"/>
            <a:ext cx="2039208" cy="545243"/>
          </a:xfrm>
          <a:custGeom>
            <a:avLst/>
            <a:gdLst/>
            <a:ahLst/>
            <a:cxnLst/>
            <a:rect l="l" t="t" r="r" b="b"/>
            <a:pathLst>
              <a:path w="2039208" h="545243">
                <a:moveTo>
                  <a:pt x="0" y="0"/>
                </a:moveTo>
                <a:lnTo>
                  <a:pt x="2039208" y="0"/>
                </a:lnTo>
                <a:lnTo>
                  <a:pt x="2039208" y="545243"/>
                </a:lnTo>
                <a:lnTo>
                  <a:pt x="0" y="545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9679570">
            <a:off x="3315313" y="6541769"/>
            <a:ext cx="2039208" cy="545243"/>
          </a:xfrm>
          <a:custGeom>
            <a:avLst/>
            <a:gdLst/>
            <a:ahLst/>
            <a:cxnLst/>
            <a:rect l="l" t="t" r="r" b="b"/>
            <a:pathLst>
              <a:path w="2039208" h="545243">
                <a:moveTo>
                  <a:pt x="0" y="0"/>
                </a:moveTo>
                <a:lnTo>
                  <a:pt x="2039208" y="0"/>
                </a:lnTo>
                <a:lnTo>
                  <a:pt x="2039208" y="545243"/>
                </a:lnTo>
                <a:lnTo>
                  <a:pt x="0" y="545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5530819" flipH="1" flipV="1">
            <a:off x="7700222" y="6908814"/>
            <a:ext cx="2039208" cy="545243"/>
          </a:xfrm>
          <a:custGeom>
            <a:avLst/>
            <a:gdLst/>
            <a:ahLst/>
            <a:cxnLst/>
            <a:rect l="l" t="t" r="r" b="b"/>
            <a:pathLst>
              <a:path w="2039208" h="545243">
                <a:moveTo>
                  <a:pt x="2039208" y="545242"/>
                </a:moveTo>
                <a:lnTo>
                  <a:pt x="0" y="545242"/>
                </a:lnTo>
                <a:lnTo>
                  <a:pt x="0" y="0"/>
                </a:lnTo>
                <a:lnTo>
                  <a:pt x="2039208" y="0"/>
                </a:lnTo>
                <a:lnTo>
                  <a:pt x="2039208" y="54524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385004" y="326893"/>
            <a:ext cx="1287393" cy="1183571"/>
          </a:xfrm>
          <a:custGeom>
            <a:avLst/>
            <a:gdLst/>
            <a:ahLst/>
            <a:cxnLst/>
            <a:rect l="l" t="t" r="r" b="b"/>
            <a:pathLst>
              <a:path w="1287393" h="1183571">
                <a:moveTo>
                  <a:pt x="0" y="0"/>
                </a:moveTo>
                <a:lnTo>
                  <a:pt x="1287392" y="0"/>
                </a:lnTo>
                <a:lnTo>
                  <a:pt x="1287392" y="1183571"/>
                </a:lnTo>
                <a:lnTo>
                  <a:pt x="0" y="1183571"/>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5756889" y="8227543"/>
            <a:ext cx="5925874" cy="1682115"/>
          </a:xfrm>
          <a:prstGeom prst="rect">
            <a:avLst/>
          </a:prstGeom>
        </p:spPr>
        <p:txBody>
          <a:bodyPr lIns="0" tIns="0" rIns="0" bIns="0" rtlCol="0" anchor="t">
            <a:spAutoFit/>
          </a:bodyPr>
          <a:lstStyle/>
          <a:p>
            <a:pPr algn="ctr">
              <a:lnSpc>
                <a:spcPts val="3359"/>
              </a:lnSpc>
            </a:pPr>
            <a:r>
              <a:rPr lang="en-US" sz="2400" dirty="0">
                <a:solidFill>
                  <a:srgbClr val="000000"/>
                </a:solidFill>
                <a:latin typeface="Poppins"/>
                <a:ea typeface="Poppins"/>
                <a:cs typeface="Poppins"/>
                <a:sym typeface="Poppins"/>
              </a:rPr>
              <a:t>Study emission reduction strategies in countries like Canada and the Philippines and adapt suitable practices locally.</a:t>
            </a:r>
          </a:p>
        </p:txBody>
      </p:sp>
      <p:sp>
        <p:nvSpPr>
          <p:cNvPr id="12" name="TextBox 12"/>
          <p:cNvSpPr txBox="1"/>
          <p:nvPr/>
        </p:nvSpPr>
        <p:spPr>
          <a:xfrm>
            <a:off x="5388133" y="1055169"/>
            <a:ext cx="6263075" cy="843915"/>
          </a:xfrm>
          <a:prstGeom prst="rect">
            <a:avLst/>
          </a:prstGeom>
        </p:spPr>
        <p:txBody>
          <a:bodyPr lIns="0" tIns="0" rIns="0" bIns="0" rtlCol="0" anchor="t">
            <a:spAutoFit/>
          </a:bodyPr>
          <a:lstStyle/>
          <a:p>
            <a:pPr algn="ctr">
              <a:lnSpc>
                <a:spcPts val="3359"/>
              </a:lnSpc>
            </a:pPr>
            <a:r>
              <a:rPr lang="en-US" sz="2400" dirty="0">
                <a:solidFill>
                  <a:srgbClr val="000000"/>
                </a:solidFill>
                <a:latin typeface="Poppins"/>
                <a:ea typeface="Poppins"/>
                <a:cs typeface="Poppins"/>
                <a:sym typeface="Poppins"/>
              </a:rPr>
              <a:t>Prioritize agricultural emission reduction in China </a:t>
            </a:r>
          </a:p>
        </p:txBody>
      </p:sp>
      <p:sp>
        <p:nvSpPr>
          <p:cNvPr id="13" name="TextBox 13"/>
          <p:cNvSpPr txBox="1"/>
          <p:nvPr/>
        </p:nvSpPr>
        <p:spPr>
          <a:xfrm>
            <a:off x="3642300" y="4685347"/>
            <a:ext cx="11003400" cy="1228725"/>
          </a:xfrm>
          <a:prstGeom prst="rect">
            <a:avLst/>
          </a:prstGeom>
        </p:spPr>
        <p:txBody>
          <a:bodyPr lIns="0" tIns="0" rIns="0" bIns="0" rtlCol="0" anchor="t">
            <a:spAutoFit/>
          </a:bodyPr>
          <a:lstStyle/>
          <a:p>
            <a:pPr algn="l">
              <a:lnSpc>
                <a:spcPts val="9600"/>
              </a:lnSpc>
            </a:pPr>
            <a:r>
              <a:rPr lang="en-US" sz="8000" b="1">
                <a:solidFill>
                  <a:srgbClr val="073B3A"/>
                </a:solidFill>
                <a:latin typeface="Bricolage Grotesque Bold"/>
                <a:ea typeface="Bricolage Grotesque Bold"/>
                <a:cs typeface="Bricolage Grotesque Bold"/>
                <a:sym typeface="Bricolage Grotesque Bold"/>
              </a:rPr>
              <a:t>RECOMMENDATIONS</a:t>
            </a:r>
          </a:p>
        </p:txBody>
      </p:sp>
      <p:sp>
        <p:nvSpPr>
          <p:cNvPr id="14" name="TextBox 14"/>
          <p:cNvSpPr txBox="1"/>
          <p:nvPr/>
        </p:nvSpPr>
        <p:spPr>
          <a:xfrm>
            <a:off x="455323" y="7450303"/>
            <a:ext cx="5925874" cy="843915"/>
          </a:xfrm>
          <a:prstGeom prst="rect">
            <a:avLst/>
          </a:prstGeom>
        </p:spPr>
        <p:txBody>
          <a:bodyPr lIns="0" tIns="0" rIns="0" bIns="0" rtlCol="0" anchor="t">
            <a:spAutoFit/>
          </a:bodyPr>
          <a:lstStyle/>
          <a:p>
            <a:pPr algn="ctr">
              <a:lnSpc>
                <a:spcPts val="3359"/>
              </a:lnSpc>
            </a:pPr>
            <a:r>
              <a:rPr lang="en-US" sz="2400" dirty="0">
                <a:solidFill>
                  <a:srgbClr val="000000"/>
                </a:solidFill>
                <a:latin typeface="Poppins"/>
                <a:ea typeface="Poppins"/>
                <a:cs typeface="Poppins"/>
                <a:sym typeface="Poppins"/>
              </a:rPr>
              <a:t>Address individual behavior in high per capita emission countries</a:t>
            </a:r>
          </a:p>
        </p:txBody>
      </p:sp>
      <p:sp>
        <p:nvSpPr>
          <p:cNvPr id="15" name="TextBox 15"/>
          <p:cNvSpPr txBox="1"/>
          <p:nvPr/>
        </p:nvSpPr>
        <p:spPr>
          <a:xfrm>
            <a:off x="11682763" y="7450303"/>
            <a:ext cx="5925874" cy="843915"/>
          </a:xfrm>
          <a:prstGeom prst="rect">
            <a:avLst/>
          </a:prstGeom>
        </p:spPr>
        <p:txBody>
          <a:bodyPr lIns="0" tIns="0" rIns="0" bIns="0" rtlCol="0" anchor="t">
            <a:spAutoFit/>
          </a:bodyPr>
          <a:lstStyle/>
          <a:p>
            <a:pPr algn="ctr">
              <a:lnSpc>
                <a:spcPts val="3359"/>
              </a:lnSpc>
            </a:pPr>
            <a:r>
              <a:rPr lang="en-US" sz="2400" dirty="0">
                <a:solidFill>
                  <a:srgbClr val="000000"/>
                </a:solidFill>
                <a:latin typeface="Poppins"/>
                <a:ea typeface="Poppins"/>
                <a:cs typeface="Poppins"/>
                <a:sym typeface="Poppins"/>
              </a:rPr>
              <a:t>Enhance vegetation efficiency in Russia and India</a:t>
            </a:r>
          </a:p>
        </p:txBody>
      </p:sp>
      <p:sp>
        <p:nvSpPr>
          <p:cNvPr id="16" name="TextBox 16"/>
          <p:cNvSpPr txBox="1"/>
          <p:nvPr/>
        </p:nvSpPr>
        <p:spPr>
          <a:xfrm>
            <a:off x="11314007" y="2632509"/>
            <a:ext cx="6263075" cy="1263015"/>
          </a:xfrm>
          <a:prstGeom prst="rect">
            <a:avLst/>
          </a:prstGeom>
        </p:spPr>
        <p:txBody>
          <a:bodyPr lIns="0" tIns="0" rIns="0" bIns="0" rtlCol="0" anchor="t">
            <a:spAutoFit/>
          </a:bodyPr>
          <a:lstStyle/>
          <a:p>
            <a:pPr algn="ctr">
              <a:lnSpc>
                <a:spcPts val="3359"/>
              </a:lnSpc>
            </a:pPr>
            <a:r>
              <a:rPr lang="en-US" sz="2400" dirty="0">
                <a:solidFill>
                  <a:srgbClr val="000000"/>
                </a:solidFill>
                <a:latin typeface="Poppins"/>
                <a:ea typeface="Poppins"/>
                <a:cs typeface="Poppins"/>
                <a:sym typeface="Poppins"/>
              </a:rPr>
              <a:t>Encourage countries like China, France, Russia, and India to reduce emissions, as this will significantly impact global levels.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94748" y="1028700"/>
            <a:ext cx="4564552" cy="561098"/>
            <a:chOff x="0" y="0"/>
            <a:chExt cx="6086069" cy="748131"/>
          </a:xfrm>
        </p:grpSpPr>
        <p:grpSp>
          <p:nvGrpSpPr>
            <p:cNvPr id="3" name="Group 3"/>
            <p:cNvGrpSpPr/>
            <p:nvPr/>
          </p:nvGrpSpPr>
          <p:grpSpPr>
            <a:xfrm>
              <a:off x="0" y="0"/>
              <a:ext cx="6086069" cy="748131"/>
              <a:chOff x="0" y="0"/>
              <a:chExt cx="1202187" cy="147779"/>
            </a:xfrm>
          </p:grpSpPr>
          <p:sp>
            <p:nvSpPr>
              <p:cNvPr id="4" name="Freeform 4"/>
              <p:cNvSpPr/>
              <p:nvPr/>
            </p:nvSpPr>
            <p:spPr>
              <a:xfrm>
                <a:off x="0" y="0"/>
                <a:ext cx="1202187" cy="147779"/>
              </a:xfrm>
              <a:custGeom>
                <a:avLst/>
                <a:gdLst/>
                <a:ahLst/>
                <a:cxnLst/>
                <a:rect l="l" t="t" r="r" b="b"/>
                <a:pathLst>
                  <a:path w="1202187" h="147779">
                    <a:moveTo>
                      <a:pt x="73889" y="0"/>
                    </a:moveTo>
                    <a:lnTo>
                      <a:pt x="1128297" y="0"/>
                    </a:lnTo>
                    <a:cubicBezTo>
                      <a:pt x="1169105" y="0"/>
                      <a:pt x="1202187" y="33081"/>
                      <a:pt x="1202187" y="73889"/>
                    </a:cubicBezTo>
                    <a:lnTo>
                      <a:pt x="1202187" y="73889"/>
                    </a:lnTo>
                    <a:cubicBezTo>
                      <a:pt x="1202187" y="93486"/>
                      <a:pt x="1194402" y="112280"/>
                      <a:pt x="1180545" y="126137"/>
                    </a:cubicBezTo>
                    <a:cubicBezTo>
                      <a:pt x="1166688" y="139994"/>
                      <a:pt x="1147894" y="147779"/>
                      <a:pt x="1128297"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073B3A"/>
              </a:solidFill>
            </p:spPr>
            <p:txBody>
              <a:bodyPr/>
              <a:lstStyle/>
              <a:p>
                <a:endParaRPr lang="en-US"/>
              </a:p>
            </p:txBody>
          </p:sp>
          <p:sp>
            <p:nvSpPr>
              <p:cNvPr id="5" name="TextBox 5"/>
              <p:cNvSpPr txBox="1"/>
              <p:nvPr/>
            </p:nvSpPr>
            <p:spPr>
              <a:xfrm>
                <a:off x="0" y="0"/>
                <a:ext cx="1202187" cy="147779"/>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265799" y="164515"/>
              <a:ext cx="5554470" cy="427468"/>
            </a:xfrm>
            <a:prstGeom prst="rect">
              <a:avLst/>
            </a:prstGeom>
          </p:spPr>
          <p:txBody>
            <a:bodyPr lIns="0" tIns="0" rIns="0" bIns="0" rtlCol="0" anchor="t">
              <a:spAutoFit/>
            </a:bodyPr>
            <a:lstStyle/>
            <a:p>
              <a:pPr algn="ctr">
                <a:lnSpc>
                  <a:spcPts val="2520"/>
                </a:lnSpc>
                <a:spcBef>
                  <a:spcPct val="0"/>
                </a:spcBef>
              </a:pPr>
              <a:r>
                <a:rPr lang="en-US" sz="2100" b="1" dirty="0">
                  <a:solidFill>
                    <a:srgbClr val="FFFFFF"/>
                  </a:solidFill>
                  <a:latin typeface="Inter Medium"/>
                  <a:ea typeface="Inter Medium"/>
                  <a:cs typeface="Inter Medium"/>
                  <a:sym typeface="Inter Medium"/>
                </a:rPr>
                <a:t>Smog Squad</a:t>
              </a:r>
            </a:p>
          </p:txBody>
        </p:sp>
      </p:grpSp>
      <p:grpSp>
        <p:nvGrpSpPr>
          <p:cNvPr id="7" name="Group 7"/>
          <p:cNvGrpSpPr/>
          <p:nvPr/>
        </p:nvGrpSpPr>
        <p:grpSpPr>
          <a:xfrm>
            <a:off x="1045596" y="9498190"/>
            <a:ext cx="6757675" cy="561098"/>
            <a:chOff x="0" y="0"/>
            <a:chExt cx="1779799" cy="147779"/>
          </a:xfrm>
        </p:grpSpPr>
        <p:sp>
          <p:nvSpPr>
            <p:cNvPr id="8" name="Freeform 8"/>
            <p:cNvSpPr/>
            <p:nvPr/>
          </p:nvSpPr>
          <p:spPr>
            <a:xfrm>
              <a:off x="0" y="0"/>
              <a:ext cx="1779799" cy="147779"/>
            </a:xfrm>
            <a:custGeom>
              <a:avLst/>
              <a:gdLst/>
              <a:ahLst/>
              <a:cxnLst/>
              <a:rect l="l" t="t" r="r" b="b"/>
              <a:pathLst>
                <a:path w="1779799" h="147779">
                  <a:moveTo>
                    <a:pt x="73889" y="0"/>
                  </a:moveTo>
                  <a:lnTo>
                    <a:pt x="1705910" y="0"/>
                  </a:lnTo>
                  <a:cubicBezTo>
                    <a:pt x="1725506" y="0"/>
                    <a:pt x="1744301" y="7785"/>
                    <a:pt x="1758158" y="21642"/>
                  </a:cubicBezTo>
                  <a:cubicBezTo>
                    <a:pt x="1772015" y="35499"/>
                    <a:pt x="1779799" y="54293"/>
                    <a:pt x="1779799" y="73889"/>
                  </a:cubicBezTo>
                  <a:lnTo>
                    <a:pt x="1779799" y="73889"/>
                  </a:lnTo>
                  <a:cubicBezTo>
                    <a:pt x="1779799" y="93486"/>
                    <a:pt x="1772015" y="112280"/>
                    <a:pt x="1758158" y="126137"/>
                  </a:cubicBezTo>
                  <a:cubicBezTo>
                    <a:pt x="1744301" y="139994"/>
                    <a:pt x="1725506" y="147779"/>
                    <a:pt x="1705910"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073B3A"/>
            </a:solidFill>
          </p:spPr>
          <p:txBody>
            <a:bodyPr/>
            <a:lstStyle/>
            <a:p>
              <a:endParaRPr lang="en-US"/>
            </a:p>
          </p:txBody>
        </p:sp>
        <p:sp>
          <p:nvSpPr>
            <p:cNvPr id="9" name="TextBox 9"/>
            <p:cNvSpPr txBox="1"/>
            <p:nvPr/>
          </p:nvSpPr>
          <p:spPr>
            <a:xfrm>
              <a:off x="0" y="0"/>
              <a:ext cx="1779799" cy="147779"/>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a:off x="1045596" y="2390941"/>
            <a:ext cx="2361893" cy="6867359"/>
            <a:chOff x="0" y="0"/>
            <a:chExt cx="365919" cy="1063934"/>
          </a:xfrm>
        </p:grpSpPr>
        <p:sp>
          <p:nvSpPr>
            <p:cNvPr id="11" name="Freeform 11"/>
            <p:cNvSpPr/>
            <p:nvPr/>
          </p:nvSpPr>
          <p:spPr>
            <a:xfrm>
              <a:off x="0" y="0"/>
              <a:ext cx="365919" cy="1063934"/>
            </a:xfrm>
            <a:custGeom>
              <a:avLst/>
              <a:gdLst/>
              <a:ahLst/>
              <a:cxnLst/>
              <a:rect l="l" t="t" r="r" b="b"/>
              <a:pathLst>
                <a:path w="365919" h="1063934">
                  <a:moveTo>
                    <a:pt x="98335" y="0"/>
                  </a:moveTo>
                  <a:lnTo>
                    <a:pt x="267584" y="0"/>
                  </a:lnTo>
                  <a:cubicBezTo>
                    <a:pt x="293664" y="0"/>
                    <a:pt x="318676" y="10360"/>
                    <a:pt x="337117" y="28802"/>
                  </a:cubicBezTo>
                  <a:cubicBezTo>
                    <a:pt x="355559" y="47243"/>
                    <a:pt x="365919" y="72255"/>
                    <a:pt x="365919" y="98335"/>
                  </a:cubicBezTo>
                  <a:lnTo>
                    <a:pt x="365919" y="965598"/>
                  </a:lnTo>
                  <a:cubicBezTo>
                    <a:pt x="365919" y="1019907"/>
                    <a:pt x="321893" y="1063934"/>
                    <a:pt x="267584" y="1063934"/>
                  </a:cubicBezTo>
                  <a:lnTo>
                    <a:pt x="98335" y="1063934"/>
                  </a:lnTo>
                  <a:cubicBezTo>
                    <a:pt x="72255" y="1063934"/>
                    <a:pt x="47243" y="1053573"/>
                    <a:pt x="28802" y="1035132"/>
                  </a:cubicBezTo>
                  <a:cubicBezTo>
                    <a:pt x="10360" y="1016690"/>
                    <a:pt x="0" y="991678"/>
                    <a:pt x="0" y="965598"/>
                  </a:cubicBezTo>
                  <a:lnTo>
                    <a:pt x="0" y="98335"/>
                  </a:lnTo>
                  <a:cubicBezTo>
                    <a:pt x="0" y="44026"/>
                    <a:pt x="44026" y="0"/>
                    <a:pt x="98335" y="0"/>
                  </a:cubicBezTo>
                  <a:close/>
                </a:path>
              </a:pathLst>
            </a:custGeom>
            <a:solidFill>
              <a:srgbClr val="073B3A">
                <a:alpha val="33725"/>
              </a:srgbClr>
            </a:solidFill>
            <a:ln w="12700">
              <a:solidFill>
                <a:srgbClr val="000000"/>
              </a:solidFill>
            </a:ln>
          </p:spPr>
          <p:txBody>
            <a:bodyPr/>
            <a:lstStyle/>
            <a:p>
              <a:endParaRPr lang="en-US"/>
            </a:p>
          </p:txBody>
        </p:sp>
      </p:grpSp>
      <p:grpSp>
        <p:nvGrpSpPr>
          <p:cNvPr id="12" name="Group 12"/>
          <p:cNvGrpSpPr/>
          <p:nvPr/>
        </p:nvGrpSpPr>
        <p:grpSpPr>
          <a:xfrm>
            <a:off x="3819218" y="2390941"/>
            <a:ext cx="2395685" cy="6867359"/>
            <a:chOff x="0" y="0"/>
            <a:chExt cx="371154" cy="1063934"/>
          </a:xfrm>
        </p:grpSpPr>
        <p:sp>
          <p:nvSpPr>
            <p:cNvPr id="13" name="Freeform 13"/>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blipFill>
              <a:blip r:embed="rId2"/>
              <a:stretch>
                <a:fillRect l="-58668" r="-58668"/>
              </a:stretch>
            </a:blipFill>
          </p:spPr>
          <p:txBody>
            <a:bodyPr/>
            <a:lstStyle/>
            <a:p>
              <a:endParaRPr lang="en-US"/>
            </a:p>
          </p:txBody>
        </p:sp>
      </p:grpSp>
      <p:grpSp>
        <p:nvGrpSpPr>
          <p:cNvPr id="14" name="Group 14"/>
          <p:cNvGrpSpPr/>
          <p:nvPr/>
        </p:nvGrpSpPr>
        <p:grpSpPr>
          <a:xfrm>
            <a:off x="6605429" y="2390941"/>
            <a:ext cx="2395685" cy="6867359"/>
            <a:chOff x="0" y="0"/>
            <a:chExt cx="371154" cy="1063934"/>
          </a:xfrm>
        </p:grpSpPr>
        <p:sp>
          <p:nvSpPr>
            <p:cNvPr id="15" name="Freeform 15"/>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blipFill>
              <a:blip r:embed="rId3"/>
              <a:stretch>
                <a:fillRect l="-57365" r="-57365"/>
              </a:stretch>
            </a:blipFill>
          </p:spPr>
          <p:txBody>
            <a:bodyPr/>
            <a:lstStyle/>
            <a:p>
              <a:endParaRPr lang="en-US"/>
            </a:p>
          </p:txBody>
        </p:sp>
      </p:grpSp>
      <p:grpSp>
        <p:nvGrpSpPr>
          <p:cNvPr id="16" name="Group 16"/>
          <p:cNvGrpSpPr/>
          <p:nvPr/>
        </p:nvGrpSpPr>
        <p:grpSpPr>
          <a:xfrm>
            <a:off x="9254111" y="2390941"/>
            <a:ext cx="2395685" cy="6867359"/>
            <a:chOff x="0" y="0"/>
            <a:chExt cx="371154" cy="1063934"/>
          </a:xfrm>
        </p:grpSpPr>
        <p:sp>
          <p:nvSpPr>
            <p:cNvPr id="17" name="Freeform 17"/>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blipFill>
              <a:blip r:embed="rId4"/>
              <a:stretch>
                <a:fillRect l="-57365" r="-57365"/>
              </a:stretch>
            </a:blipFill>
          </p:spPr>
          <p:txBody>
            <a:bodyPr/>
            <a:lstStyle/>
            <a:p>
              <a:endParaRPr lang="en-US"/>
            </a:p>
          </p:txBody>
        </p:sp>
      </p:grpSp>
      <p:sp>
        <p:nvSpPr>
          <p:cNvPr id="18" name="Freeform 18"/>
          <p:cNvSpPr/>
          <p:nvPr/>
        </p:nvSpPr>
        <p:spPr>
          <a:xfrm flipH="1" flipV="1">
            <a:off x="11902793" y="8134437"/>
            <a:ext cx="7315200" cy="3849701"/>
          </a:xfrm>
          <a:custGeom>
            <a:avLst/>
            <a:gdLst/>
            <a:ahLst/>
            <a:cxnLst/>
            <a:rect l="l" t="t" r="r" b="b"/>
            <a:pathLst>
              <a:path w="7315200" h="3849701">
                <a:moveTo>
                  <a:pt x="7315200" y="3849701"/>
                </a:moveTo>
                <a:lnTo>
                  <a:pt x="0" y="3849701"/>
                </a:lnTo>
                <a:lnTo>
                  <a:pt x="0" y="0"/>
                </a:lnTo>
                <a:lnTo>
                  <a:pt x="7315200" y="0"/>
                </a:lnTo>
                <a:lnTo>
                  <a:pt x="7315200" y="3849701"/>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9" name="Group 19"/>
          <p:cNvGrpSpPr/>
          <p:nvPr/>
        </p:nvGrpSpPr>
        <p:grpSpPr>
          <a:xfrm>
            <a:off x="12080001" y="2390941"/>
            <a:ext cx="2395685" cy="6867359"/>
            <a:chOff x="0" y="0"/>
            <a:chExt cx="371154" cy="1063934"/>
          </a:xfrm>
        </p:grpSpPr>
        <p:sp>
          <p:nvSpPr>
            <p:cNvPr id="20" name="Freeform 20"/>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blipFill>
              <a:blip r:embed="rId7"/>
              <a:stretch>
                <a:fillRect l="-45378" r="-45378"/>
              </a:stretch>
            </a:blipFill>
          </p:spPr>
          <p:txBody>
            <a:bodyPr/>
            <a:lstStyle/>
            <a:p>
              <a:endParaRPr lang="en-US"/>
            </a:p>
          </p:txBody>
        </p:sp>
      </p:grpSp>
      <p:grpSp>
        <p:nvGrpSpPr>
          <p:cNvPr id="21" name="Group 21"/>
          <p:cNvGrpSpPr/>
          <p:nvPr/>
        </p:nvGrpSpPr>
        <p:grpSpPr>
          <a:xfrm>
            <a:off x="14732862" y="2390941"/>
            <a:ext cx="2395685" cy="6867359"/>
            <a:chOff x="0" y="0"/>
            <a:chExt cx="371154" cy="1063934"/>
          </a:xfrm>
        </p:grpSpPr>
        <p:sp>
          <p:nvSpPr>
            <p:cNvPr id="22" name="Freeform 22"/>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blipFill>
              <a:blip r:embed="rId8"/>
              <a:stretch>
                <a:fillRect l="-57365" r="-57365"/>
              </a:stretch>
            </a:blipFill>
          </p:spPr>
          <p:txBody>
            <a:bodyPr/>
            <a:lstStyle/>
            <a:p>
              <a:endParaRPr lang="en-US"/>
            </a:p>
          </p:txBody>
        </p:sp>
      </p:grpSp>
      <p:sp>
        <p:nvSpPr>
          <p:cNvPr id="23" name="Freeform 23"/>
          <p:cNvSpPr/>
          <p:nvPr/>
        </p:nvSpPr>
        <p:spPr>
          <a:xfrm rot="-2846608" flipH="1" flipV="1">
            <a:off x="16742836" y="-440199"/>
            <a:ext cx="4595895" cy="5230037"/>
          </a:xfrm>
          <a:custGeom>
            <a:avLst/>
            <a:gdLst/>
            <a:ahLst/>
            <a:cxnLst/>
            <a:rect l="l" t="t" r="r" b="b"/>
            <a:pathLst>
              <a:path w="4595895" h="5230037">
                <a:moveTo>
                  <a:pt x="4595895" y="5230037"/>
                </a:moveTo>
                <a:lnTo>
                  <a:pt x="0" y="5230037"/>
                </a:lnTo>
                <a:lnTo>
                  <a:pt x="0" y="0"/>
                </a:lnTo>
                <a:lnTo>
                  <a:pt x="4595895" y="0"/>
                </a:lnTo>
                <a:lnTo>
                  <a:pt x="4595895" y="5230037"/>
                </a:lnTo>
                <a:close/>
              </a:path>
            </a:pathLst>
          </a:custGeom>
          <a:blipFill>
            <a:blip r:embed="rId9"/>
            <a:stretch>
              <a:fillRect/>
            </a:stretch>
          </a:blipFill>
        </p:spPr>
        <p:txBody>
          <a:bodyPr/>
          <a:lstStyle/>
          <a:p>
            <a:endParaRPr lang="en-US"/>
          </a:p>
        </p:txBody>
      </p:sp>
      <p:grpSp>
        <p:nvGrpSpPr>
          <p:cNvPr id="24" name="Group 24"/>
          <p:cNvGrpSpPr/>
          <p:nvPr/>
        </p:nvGrpSpPr>
        <p:grpSpPr>
          <a:xfrm>
            <a:off x="1028700" y="2390941"/>
            <a:ext cx="2395685" cy="6867359"/>
            <a:chOff x="0" y="0"/>
            <a:chExt cx="371154" cy="1063934"/>
          </a:xfrm>
        </p:grpSpPr>
        <p:sp>
          <p:nvSpPr>
            <p:cNvPr id="25" name="Freeform 25"/>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blipFill>
              <a:blip r:embed="rId10"/>
              <a:stretch>
                <a:fillRect r="-61243"/>
              </a:stretch>
            </a:blipFill>
          </p:spPr>
          <p:txBody>
            <a:bodyPr/>
            <a:lstStyle/>
            <a:p>
              <a:endParaRPr lang="en-US"/>
            </a:p>
          </p:txBody>
        </p:sp>
      </p:grpSp>
      <p:sp>
        <p:nvSpPr>
          <p:cNvPr id="26" name="TextBox 26"/>
          <p:cNvSpPr txBox="1"/>
          <p:nvPr/>
        </p:nvSpPr>
        <p:spPr>
          <a:xfrm>
            <a:off x="1028700" y="1028700"/>
            <a:ext cx="6720041" cy="971550"/>
          </a:xfrm>
          <a:prstGeom prst="rect">
            <a:avLst/>
          </a:prstGeom>
        </p:spPr>
        <p:txBody>
          <a:bodyPr lIns="0" tIns="0" rIns="0" bIns="0" rtlCol="0" anchor="t">
            <a:spAutoFit/>
          </a:bodyPr>
          <a:lstStyle/>
          <a:p>
            <a:pPr algn="l">
              <a:lnSpc>
                <a:spcPts val="7679"/>
              </a:lnSpc>
            </a:pPr>
            <a:r>
              <a:rPr lang="en-US" sz="6399" b="1">
                <a:solidFill>
                  <a:srgbClr val="073B3A"/>
                </a:solidFill>
                <a:latin typeface="Bricolage Grotesque Bold"/>
                <a:ea typeface="Bricolage Grotesque Bold"/>
                <a:cs typeface="Bricolage Grotesque Bold"/>
                <a:sym typeface="Bricolage Grotesque Bold"/>
              </a:rPr>
              <a:t>MEET OUR TEAM</a:t>
            </a:r>
          </a:p>
        </p:txBody>
      </p:sp>
      <p:grpSp>
        <p:nvGrpSpPr>
          <p:cNvPr id="27" name="Group 27"/>
          <p:cNvGrpSpPr/>
          <p:nvPr/>
        </p:nvGrpSpPr>
        <p:grpSpPr>
          <a:xfrm>
            <a:off x="3819218" y="2390941"/>
            <a:ext cx="2395685" cy="6867359"/>
            <a:chOff x="0" y="0"/>
            <a:chExt cx="371154" cy="1063934"/>
          </a:xfrm>
        </p:grpSpPr>
        <p:sp>
          <p:nvSpPr>
            <p:cNvPr id="28" name="Freeform 28"/>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solidFill>
              <a:srgbClr val="073B3A">
                <a:alpha val="36863"/>
              </a:srgbClr>
            </a:solidFill>
            <a:ln w="12700">
              <a:solidFill>
                <a:srgbClr val="000000"/>
              </a:solidFill>
            </a:ln>
          </p:spPr>
          <p:txBody>
            <a:bodyPr/>
            <a:lstStyle/>
            <a:p>
              <a:endParaRPr lang="en-US"/>
            </a:p>
          </p:txBody>
        </p:sp>
      </p:grpSp>
      <p:grpSp>
        <p:nvGrpSpPr>
          <p:cNvPr id="29" name="Group 29"/>
          <p:cNvGrpSpPr/>
          <p:nvPr/>
        </p:nvGrpSpPr>
        <p:grpSpPr>
          <a:xfrm>
            <a:off x="1013958" y="2390941"/>
            <a:ext cx="2395685" cy="6867359"/>
            <a:chOff x="0" y="0"/>
            <a:chExt cx="371154" cy="1063934"/>
          </a:xfrm>
        </p:grpSpPr>
        <p:sp>
          <p:nvSpPr>
            <p:cNvPr id="30" name="Freeform 30"/>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solidFill>
              <a:srgbClr val="073B3A">
                <a:alpha val="36863"/>
              </a:srgbClr>
            </a:solidFill>
            <a:ln w="12700">
              <a:solidFill>
                <a:srgbClr val="000000"/>
              </a:solidFill>
            </a:ln>
          </p:spPr>
          <p:txBody>
            <a:bodyPr/>
            <a:lstStyle/>
            <a:p>
              <a:endParaRPr lang="en-US"/>
            </a:p>
          </p:txBody>
        </p:sp>
      </p:grpSp>
      <p:sp>
        <p:nvSpPr>
          <p:cNvPr id="31" name="TextBox 31"/>
          <p:cNvSpPr txBox="1"/>
          <p:nvPr/>
        </p:nvSpPr>
        <p:spPr>
          <a:xfrm>
            <a:off x="1288509" y="6786629"/>
            <a:ext cx="1844909" cy="1000125"/>
          </a:xfrm>
          <a:prstGeom prst="rect">
            <a:avLst/>
          </a:prstGeom>
        </p:spPr>
        <p:txBody>
          <a:bodyPr lIns="0" tIns="0" rIns="0" bIns="0" rtlCol="0" anchor="t">
            <a:spAutoFit/>
          </a:bodyPr>
          <a:lstStyle/>
          <a:p>
            <a:pPr algn="ctr">
              <a:lnSpc>
                <a:spcPts val="3839"/>
              </a:lnSpc>
            </a:pPr>
            <a:r>
              <a:rPr lang="en-US" sz="3199" b="1" dirty="0">
                <a:solidFill>
                  <a:srgbClr val="FFFFFF"/>
                </a:solidFill>
                <a:latin typeface="Poppins Bold"/>
                <a:ea typeface="Poppins Bold"/>
                <a:cs typeface="Poppins Bold"/>
                <a:sym typeface="Poppins Bold"/>
              </a:rPr>
              <a:t>Roaa</a:t>
            </a:r>
          </a:p>
          <a:p>
            <a:pPr algn="ctr">
              <a:lnSpc>
                <a:spcPts val="3839"/>
              </a:lnSpc>
              <a:spcBef>
                <a:spcPct val="0"/>
              </a:spcBef>
            </a:pPr>
            <a:r>
              <a:rPr lang="en-US" sz="3199" b="1" dirty="0">
                <a:solidFill>
                  <a:srgbClr val="FFFFFF"/>
                </a:solidFill>
                <a:latin typeface="Poppins Bold"/>
                <a:ea typeface="Poppins Bold"/>
                <a:cs typeface="Poppins Bold"/>
                <a:sym typeface="Poppins Bold"/>
              </a:rPr>
              <a:t>Ahmad </a:t>
            </a:r>
          </a:p>
        </p:txBody>
      </p:sp>
      <p:grpSp>
        <p:nvGrpSpPr>
          <p:cNvPr id="32" name="Group 32"/>
          <p:cNvGrpSpPr/>
          <p:nvPr/>
        </p:nvGrpSpPr>
        <p:grpSpPr>
          <a:xfrm>
            <a:off x="9254111" y="2390941"/>
            <a:ext cx="2395685" cy="6867359"/>
            <a:chOff x="0" y="0"/>
            <a:chExt cx="371154" cy="1063934"/>
          </a:xfrm>
        </p:grpSpPr>
        <p:sp>
          <p:nvSpPr>
            <p:cNvPr id="33" name="Freeform 33"/>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solidFill>
              <a:srgbClr val="073B3A">
                <a:alpha val="36863"/>
              </a:srgbClr>
            </a:solidFill>
            <a:ln w="12700">
              <a:solidFill>
                <a:srgbClr val="000000"/>
              </a:solidFill>
            </a:ln>
          </p:spPr>
          <p:txBody>
            <a:bodyPr/>
            <a:lstStyle/>
            <a:p>
              <a:endParaRPr lang="en-US"/>
            </a:p>
          </p:txBody>
        </p:sp>
      </p:grpSp>
      <p:grpSp>
        <p:nvGrpSpPr>
          <p:cNvPr id="34" name="Group 34"/>
          <p:cNvGrpSpPr/>
          <p:nvPr/>
        </p:nvGrpSpPr>
        <p:grpSpPr>
          <a:xfrm>
            <a:off x="14732862" y="2390941"/>
            <a:ext cx="2395685" cy="6867359"/>
            <a:chOff x="0" y="0"/>
            <a:chExt cx="371154" cy="1063934"/>
          </a:xfrm>
        </p:grpSpPr>
        <p:sp>
          <p:nvSpPr>
            <p:cNvPr id="35" name="Freeform 35"/>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solidFill>
              <a:srgbClr val="073B3A">
                <a:alpha val="36863"/>
              </a:srgbClr>
            </a:solidFill>
            <a:ln w="12700">
              <a:solidFill>
                <a:srgbClr val="000000"/>
              </a:solidFill>
            </a:ln>
          </p:spPr>
          <p:txBody>
            <a:bodyPr/>
            <a:lstStyle/>
            <a:p>
              <a:endParaRPr lang="en-US"/>
            </a:p>
          </p:txBody>
        </p:sp>
      </p:grpSp>
      <p:grpSp>
        <p:nvGrpSpPr>
          <p:cNvPr id="36" name="Group 36"/>
          <p:cNvGrpSpPr/>
          <p:nvPr/>
        </p:nvGrpSpPr>
        <p:grpSpPr>
          <a:xfrm>
            <a:off x="12080001" y="2390941"/>
            <a:ext cx="2395685" cy="6867359"/>
            <a:chOff x="0" y="0"/>
            <a:chExt cx="371154" cy="1063934"/>
          </a:xfrm>
        </p:grpSpPr>
        <p:sp>
          <p:nvSpPr>
            <p:cNvPr id="37" name="Freeform 37"/>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solidFill>
              <a:srgbClr val="073B3A">
                <a:alpha val="36863"/>
              </a:srgbClr>
            </a:solidFill>
            <a:ln w="12700">
              <a:solidFill>
                <a:srgbClr val="000000"/>
              </a:solidFill>
            </a:ln>
          </p:spPr>
          <p:txBody>
            <a:bodyPr/>
            <a:lstStyle/>
            <a:p>
              <a:endParaRPr lang="en-US"/>
            </a:p>
          </p:txBody>
        </p:sp>
      </p:grpSp>
      <p:sp>
        <p:nvSpPr>
          <p:cNvPr id="38" name="TextBox 38"/>
          <p:cNvSpPr txBox="1"/>
          <p:nvPr/>
        </p:nvSpPr>
        <p:spPr>
          <a:xfrm>
            <a:off x="4094606" y="6786629"/>
            <a:ext cx="1844909" cy="1000125"/>
          </a:xfrm>
          <a:prstGeom prst="rect">
            <a:avLst/>
          </a:prstGeom>
        </p:spPr>
        <p:txBody>
          <a:bodyPr lIns="0" tIns="0" rIns="0" bIns="0" rtlCol="0" anchor="t">
            <a:spAutoFit/>
          </a:bodyPr>
          <a:lstStyle/>
          <a:p>
            <a:pPr algn="ctr">
              <a:lnSpc>
                <a:spcPts val="3839"/>
              </a:lnSpc>
              <a:spcBef>
                <a:spcPct val="0"/>
              </a:spcBef>
            </a:pPr>
            <a:r>
              <a:rPr lang="en-US" sz="3199" b="1" dirty="0">
                <a:solidFill>
                  <a:srgbClr val="FFFFFF"/>
                </a:solidFill>
                <a:latin typeface="Poppins Bold"/>
                <a:ea typeface="Poppins Bold"/>
                <a:cs typeface="Poppins Bold"/>
                <a:sym typeface="Poppins Bold"/>
              </a:rPr>
              <a:t>Habiba Hany </a:t>
            </a:r>
          </a:p>
        </p:txBody>
      </p:sp>
      <p:grpSp>
        <p:nvGrpSpPr>
          <p:cNvPr id="39" name="Group 39"/>
          <p:cNvGrpSpPr/>
          <p:nvPr/>
        </p:nvGrpSpPr>
        <p:grpSpPr>
          <a:xfrm>
            <a:off x="6624479" y="2390941"/>
            <a:ext cx="2395685" cy="6867359"/>
            <a:chOff x="0" y="0"/>
            <a:chExt cx="371154" cy="1063934"/>
          </a:xfrm>
        </p:grpSpPr>
        <p:sp>
          <p:nvSpPr>
            <p:cNvPr id="40" name="Freeform 40"/>
            <p:cNvSpPr/>
            <p:nvPr/>
          </p:nvSpPr>
          <p:spPr>
            <a:xfrm>
              <a:off x="0" y="0"/>
              <a:ext cx="371154" cy="1063934"/>
            </a:xfrm>
            <a:custGeom>
              <a:avLst/>
              <a:gdLst/>
              <a:ahLst/>
              <a:cxnLst/>
              <a:rect l="l" t="t" r="r" b="b"/>
              <a:pathLst>
                <a:path w="371154" h="1063934">
                  <a:moveTo>
                    <a:pt x="96948" y="0"/>
                  </a:moveTo>
                  <a:lnTo>
                    <a:pt x="274206" y="0"/>
                  </a:lnTo>
                  <a:cubicBezTo>
                    <a:pt x="299918" y="0"/>
                    <a:pt x="324578" y="10214"/>
                    <a:pt x="342759" y="28395"/>
                  </a:cubicBezTo>
                  <a:cubicBezTo>
                    <a:pt x="360940" y="46577"/>
                    <a:pt x="371154" y="71236"/>
                    <a:pt x="371154" y="96948"/>
                  </a:cubicBezTo>
                  <a:lnTo>
                    <a:pt x="371154" y="966985"/>
                  </a:lnTo>
                  <a:cubicBezTo>
                    <a:pt x="371154" y="1020528"/>
                    <a:pt x="327749" y="1063934"/>
                    <a:pt x="274206" y="1063934"/>
                  </a:cubicBezTo>
                  <a:lnTo>
                    <a:pt x="96948" y="1063934"/>
                  </a:lnTo>
                  <a:cubicBezTo>
                    <a:pt x="71236" y="1063934"/>
                    <a:pt x="46577" y="1053719"/>
                    <a:pt x="28395" y="1035538"/>
                  </a:cubicBezTo>
                  <a:cubicBezTo>
                    <a:pt x="10214" y="1017357"/>
                    <a:pt x="0" y="992698"/>
                    <a:pt x="0" y="966985"/>
                  </a:cubicBezTo>
                  <a:lnTo>
                    <a:pt x="0" y="96948"/>
                  </a:lnTo>
                  <a:cubicBezTo>
                    <a:pt x="0" y="71236"/>
                    <a:pt x="10214" y="46577"/>
                    <a:pt x="28395" y="28395"/>
                  </a:cubicBezTo>
                  <a:cubicBezTo>
                    <a:pt x="46577" y="10214"/>
                    <a:pt x="71236" y="0"/>
                    <a:pt x="96948" y="0"/>
                  </a:cubicBezTo>
                  <a:close/>
                </a:path>
              </a:pathLst>
            </a:custGeom>
            <a:solidFill>
              <a:srgbClr val="073B3A">
                <a:alpha val="36863"/>
              </a:srgbClr>
            </a:solidFill>
            <a:ln w="12700">
              <a:solidFill>
                <a:srgbClr val="000000"/>
              </a:solidFill>
            </a:ln>
          </p:spPr>
          <p:txBody>
            <a:bodyPr/>
            <a:lstStyle/>
            <a:p>
              <a:endParaRPr lang="en-US"/>
            </a:p>
          </p:txBody>
        </p:sp>
      </p:grpSp>
      <p:sp>
        <p:nvSpPr>
          <p:cNvPr id="41" name="TextBox 41"/>
          <p:cNvSpPr txBox="1"/>
          <p:nvPr/>
        </p:nvSpPr>
        <p:spPr>
          <a:xfrm>
            <a:off x="6872129" y="6786629"/>
            <a:ext cx="1844909" cy="1000125"/>
          </a:xfrm>
          <a:prstGeom prst="rect">
            <a:avLst/>
          </a:prstGeom>
        </p:spPr>
        <p:txBody>
          <a:bodyPr lIns="0" tIns="0" rIns="0" bIns="0" rtlCol="0" anchor="t">
            <a:spAutoFit/>
          </a:bodyPr>
          <a:lstStyle/>
          <a:p>
            <a:pPr algn="ctr">
              <a:lnSpc>
                <a:spcPts val="3839"/>
              </a:lnSpc>
            </a:pPr>
            <a:r>
              <a:rPr lang="en-US" sz="3199" b="1" dirty="0">
                <a:solidFill>
                  <a:srgbClr val="FFFFFF"/>
                </a:solidFill>
                <a:latin typeface="Poppins Bold"/>
                <a:ea typeface="Poppins Bold"/>
                <a:cs typeface="Poppins Bold"/>
                <a:sym typeface="Poppins Bold"/>
              </a:rPr>
              <a:t>Menna </a:t>
            </a:r>
          </a:p>
          <a:p>
            <a:pPr algn="ctr">
              <a:lnSpc>
                <a:spcPts val="3839"/>
              </a:lnSpc>
              <a:spcBef>
                <a:spcPct val="0"/>
              </a:spcBef>
            </a:pPr>
            <a:r>
              <a:rPr lang="en-US" sz="3199" b="1" dirty="0">
                <a:solidFill>
                  <a:srgbClr val="FFFFFF"/>
                </a:solidFill>
                <a:latin typeface="Poppins Bold"/>
                <a:ea typeface="Poppins Bold"/>
                <a:cs typeface="Poppins Bold"/>
                <a:sym typeface="Poppins Bold"/>
              </a:rPr>
              <a:t>Ashraf  </a:t>
            </a:r>
          </a:p>
        </p:txBody>
      </p:sp>
      <p:sp>
        <p:nvSpPr>
          <p:cNvPr id="42" name="TextBox 42"/>
          <p:cNvSpPr txBox="1"/>
          <p:nvPr/>
        </p:nvSpPr>
        <p:spPr>
          <a:xfrm>
            <a:off x="9617313" y="6786629"/>
            <a:ext cx="1844909" cy="1000125"/>
          </a:xfrm>
          <a:prstGeom prst="rect">
            <a:avLst/>
          </a:prstGeom>
        </p:spPr>
        <p:txBody>
          <a:bodyPr lIns="0" tIns="0" rIns="0" bIns="0" rtlCol="0" anchor="t">
            <a:spAutoFit/>
          </a:bodyPr>
          <a:lstStyle/>
          <a:p>
            <a:pPr algn="ctr">
              <a:lnSpc>
                <a:spcPts val="3839"/>
              </a:lnSpc>
            </a:pPr>
            <a:r>
              <a:rPr lang="en-US" sz="3199" b="1" dirty="0">
                <a:solidFill>
                  <a:srgbClr val="FFFFFF"/>
                </a:solidFill>
                <a:latin typeface="Poppins Bold"/>
                <a:ea typeface="Poppins Bold"/>
                <a:cs typeface="Poppins Bold"/>
                <a:sym typeface="Poppins Bold"/>
              </a:rPr>
              <a:t>Mohab </a:t>
            </a:r>
          </a:p>
          <a:p>
            <a:pPr algn="ctr">
              <a:lnSpc>
                <a:spcPts val="3839"/>
              </a:lnSpc>
              <a:spcBef>
                <a:spcPct val="0"/>
              </a:spcBef>
            </a:pPr>
            <a:r>
              <a:rPr lang="en-US" sz="3199" b="1" dirty="0">
                <a:solidFill>
                  <a:srgbClr val="FFFFFF"/>
                </a:solidFill>
                <a:latin typeface="Poppins Bold"/>
                <a:ea typeface="Poppins Bold"/>
                <a:cs typeface="Poppins Bold"/>
                <a:sym typeface="Poppins Bold"/>
              </a:rPr>
              <a:t>Alaa</a:t>
            </a:r>
          </a:p>
        </p:txBody>
      </p:sp>
      <p:sp>
        <p:nvSpPr>
          <p:cNvPr id="43" name="TextBox 43"/>
          <p:cNvSpPr txBox="1"/>
          <p:nvPr/>
        </p:nvSpPr>
        <p:spPr>
          <a:xfrm>
            <a:off x="12245852" y="6786629"/>
            <a:ext cx="2063984" cy="1000125"/>
          </a:xfrm>
          <a:prstGeom prst="rect">
            <a:avLst/>
          </a:prstGeom>
        </p:spPr>
        <p:txBody>
          <a:bodyPr lIns="0" tIns="0" rIns="0" bIns="0" rtlCol="0" anchor="t">
            <a:spAutoFit/>
          </a:bodyPr>
          <a:lstStyle/>
          <a:p>
            <a:pPr algn="ctr">
              <a:lnSpc>
                <a:spcPts val="3839"/>
              </a:lnSpc>
            </a:pPr>
            <a:r>
              <a:rPr lang="en-US" sz="3199" b="1" dirty="0">
                <a:solidFill>
                  <a:srgbClr val="FFFFFF"/>
                </a:solidFill>
                <a:latin typeface="Poppins Bold"/>
                <a:ea typeface="Poppins Bold"/>
                <a:cs typeface="Poppins Bold"/>
                <a:sym typeface="Poppins Bold"/>
              </a:rPr>
              <a:t>Ziad </a:t>
            </a:r>
          </a:p>
          <a:p>
            <a:pPr algn="ctr">
              <a:lnSpc>
                <a:spcPts val="3839"/>
              </a:lnSpc>
              <a:spcBef>
                <a:spcPct val="0"/>
              </a:spcBef>
            </a:pPr>
            <a:r>
              <a:rPr lang="en-US" sz="3199" b="1" dirty="0">
                <a:solidFill>
                  <a:srgbClr val="FFFFFF"/>
                </a:solidFill>
                <a:latin typeface="Poppins Bold"/>
                <a:ea typeface="Poppins Bold"/>
                <a:cs typeface="Poppins Bold"/>
                <a:sym typeface="Poppins Bold"/>
              </a:rPr>
              <a:t>Ibrahiem</a:t>
            </a:r>
          </a:p>
        </p:txBody>
      </p:sp>
      <p:sp>
        <p:nvSpPr>
          <p:cNvPr id="44" name="TextBox 44"/>
          <p:cNvSpPr txBox="1"/>
          <p:nvPr/>
        </p:nvSpPr>
        <p:spPr>
          <a:xfrm>
            <a:off x="14713812" y="6786629"/>
            <a:ext cx="2063984" cy="1000125"/>
          </a:xfrm>
          <a:prstGeom prst="rect">
            <a:avLst/>
          </a:prstGeom>
        </p:spPr>
        <p:txBody>
          <a:bodyPr lIns="0" tIns="0" rIns="0" bIns="0" rtlCol="0" anchor="t">
            <a:spAutoFit/>
          </a:bodyPr>
          <a:lstStyle/>
          <a:p>
            <a:pPr algn="ctr">
              <a:lnSpc>
                <a:spcPts val="3839"/>
              </a:lnSpc>
            </a:pPr>
            <a:r>
              <a:rPr lang="en-US" sz="3199" b="1" dirty="0">
                <a:solidFill>
                  <a:srgbClr val="FFFFFF"/>
                </a:solidFill>
                <a:latin typeface="Poppins Bold"/>
                <a:ea typeface="Poppins Bold"/>
                <a:cs typeface="Poppins Bold"/>
                <a:sym typeface="Poppins Bold"/>
              </a:rPr>
              <a:t>Mazen </a:t>
            </a:r>
          </a:p>
          <a:p>
            <a:pPr algn="ctr">
              <a:lnSpc>
                <a:spcPts val="3839"/>
              </a:lnSpc>
              <a:spcBef>
                <a:spcPct val="0"/>
              </a:spcBef>
            </a:pPr>
            <a:r>
              <a:rPr lang="en-US" sz="3199" b="1" dirty="0">
                <a:solidFill>
                  <a:srgbClr val="FFFFFF"/>
                </a:solidFill>
                <a:latin typeface="Poppins Bold"/>
                <a:ea typeface="Poppins Bold"/>
                <a:cs typeface="Poppins Bold"/>
                <a:sym typeface="Poppins Bold"/>
              </a:rPr>
              <a:t>Hany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35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40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5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par>
                                <p:cTn id="29" presetID="16" presetClass="entr" presetSubtype="21" fill="hold" nodeType="withEffect">
                                  <p:stCondLst>
                                    <p:cond delay="50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8" grpId="0"/>
      <p:bldP spid="41" grpId="0"/>
      <p:bldP spid="42" grpId="0"/>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65566" y="1152086"/>
            <a:ext cx="2956868" cy="314325"/>
          </a:xfrm>
          <a:prstGeom prst="rect">
            <a:avLst/>
          </a:prstGeom>
        </p:spPr>
        <p:txBody>
          <a:bodyPr lIns="0" tIns="0" rIns="0" bIns="0" rtlCol="0" anchor="t">
            <a:spAutoFit/>
          </a:bodyPr>
          <a:lstStyle/>
          <a:p>
            <a:pPr algn="ctr">
              <a:lnSpc>
                <a:spcPts val="2520"/>
              </a:lnSpc>
              <a:spcBef>
                <a:spcPct val="0"/>
              </a:spcBef>
            </a:pPr>
            <a:r>
              <a:rPr lang="en-US" sz="2100" b="1">
                <a:solidFill>
                  <a:srgbClr val="FFFFFF"/>
                </a:solidFill>
                <a:latin typeface="Inter Medium"/>
                <a:ea typeface="Inter Medium"/>
                <a:cs typeface="Inter Medium"/>
                <a:sym typeface="Inter Medium"/>
              </a:rPr>
              <a:t>Giggling Platypus Co.</a:t>
            </a:r>
          </a:p>
        </p:txBody>
      </p:sp>
      <p:sp>
        <p:nvSpPr>
          <p:cNvPr id="3" name="Freeform 3"/>
          <p:cNvSpPr/>
          <p:nvPr/>
        </p:nvSpPr>
        <p:spPr>
          <a:xfrm>
            <a:off x="12665643" y="8562703"/>
            <a:ext cx="2802353" cy="1391194"/>
          </a:xfrm>
          <a:custGeom>
            <a:avLst/>
            <a:gdLst/>
            <a:ahLst/>
            <a:cxnLst/>
            <a:rect l="l" t="t" r="r" b="b"/>
            <a:pathLst>
              <a:path w="2802353" h="1391194">
                <a:moveTo>
                  <a:pt x="0" y="0"/>
                </a:moveTo>
                <a:lnTo>
                  <a:pt x="2802353" y="0"/>
                </a:lnTo>
                <a:lnTo>
                  <a:pt x="2802353" y="1391194"/>
                </a:lnTo>
                <a:lnTo>
                  <a:pt x="0" y="1391194"/>
                </a:lnTo>
                <a:lnTo>
                  <a:pt x="0" y="0"/>
                </a:lnTo>
                <a:close/>
              </a:path>
            </a:pathLst>
          </a:custGeom>
          <a:blipFill>
            <a:blip r:embed="rId2"/>
            <a:stretch>
              <a:fillRect b="-13307"/>
            </a:stretch>
          </a:blipFill>
        </p:spPr>
        <p:txBody>
          <a:bodyPr/>
          <a:lstStyle/>
          <a:p>
            <a:endParaRPr lang="en-US"/>
          </a:p>
        </p:txBody>
      </p:sp>
      <p:sp>
        <p:nvSpPr>
          <p:cNvPr id="4" name="Freeform 4"/>
          <p:cNvSpPr/>
          <p:nvPr/>
        </p:nvSpPr>
        <p:spPr>
          <a:xfrm>
            <a:off x="16018780" y="8359404"/>
            <a:ext cx="1955493" cy="1797792"/>
          </a:xfrm>
          <a:custGeom>
            <a:avLst/>
            <a:gdLst/>
            <a:ahLst/>
            <a:cxnLst/>
            <a:rect l="l" t="t" r="r" b="b"/>
            <a:pathLst>
              <a:path w="1955493" h="1797792">
                <a:moveTo>
                  <a:pt x="0" y="0"/>
                </a:moveTo>
                <a:lnTo>
                  <a:pt x="1955492" y="0"/>
                </a:lnTo>
                <a:lnTo>
                  <a:pt x="1955492" y="1797792"/>
                </a:lnTo>
                <a:lnTo>
                  <a:pt x="0" y="1797792"/>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0" y="0"/>
            <a:ext cx="18288000" cy="10287000"/>
            <a:chOff x="0" y="0"/>
            <a:chExt cx="3966998" cy="2231437"/>
          </a:xfrm>
        </p:grpSpPr>
        <p:sp>
          <p:nvSpPr>
            <p:cNvPr id="6" name="Freeform 6"/>
            <p:cNvSpPr/>
            <p:nvPr/>
          </p:nvSpPr>
          <p:spPr>
            <a:xfrm>
              <a:off x="0" y="0"/>
              <a:ext cx="3966999" cy="2231437"/>
            </a:xfrm>
            <a:custGeom>
              <a:avLst/>
              <a:gdLst/>
              <a:ahLst/>
              <a:cxnLst/>
              <a:rect l="l" t="t" r="r" b="b"/>
              <a:pathLst>
                <a:path w="3966999" h="2231437">
                  <a:moveTo>
                    <a:pt x="12700" y="0"/>
                  </a:moveTo>
                  <a:lnTo>
                    <a:pt x="3954299" y="0"/>
                  </a:lnTo>
                  <a:cubicBezTo>
                    <a:pt x="3961312" y="0"/>
                    <a:pt x="3966999" y="5686"/>
                    <a:pt x="3966999" y="12700"/>
                  </a:cubicBezTo>
                  <a:lnTo>
                    <a:pt x="3966999" y="2218737"/>
                  </a:lnTo>
                  <a:cubicBezTo>
                    <a:pt x="3966999" y="2222105"/>
                    <a:pt x="3965661" y="2225335"/>
                    <a:pt x="3963279" y="2227717"/>
                  </a:cubicBezTo>
                  <a:cubicBezTo>
                    <a:pt x="3960897" y="2230099"/>
                    <a:pt x="3957667" y="2231437"/>
                    <a:pt x="3954299" y="2231437"/>
                  </a:cubicBezTo>
                  <a:lnTo>
                    <a:pt x="12700" y="2231437"/>
                  </a:lnTo>
                  <a:cubicBezTo>
                    <a:pt x="5686" y="2231437"/>
                    <a:pt x="0" y="2225751"/>
                    <a:pt x="0" y="2218737"/>
                  </a:cubicBezTo>
                  <a:lnTo>
                    <a:pt x="0" y="12700"/>
                  </a:lnTo>
                  <a:cubicBezTo>
                    <a:pt x="0" y="5686"/>
                    <a:pt x="5686" y="0"/>
                    <a:pt x="12700" y="0"/>
                  </a:cubicBezTo>
                  <a:close/>
                </a:path>
              </a:pathLst>
            </a:custGeom>
            <a:blipFill>
              <a:blip r:embed="rId4"/>
              <a:stretch>
                <a:fillRect l="-185" r="-185"/>
              </a:stretch>
            </a:blipFill>
          </p:spPr>
          <p:txBody>
            <a:bodyPr/>
            <a:lstStyle/>
            <a:p>
              <a:endParaRPr lang="en-US"/>
            </a:p>
          </p:txBody>
        </p:sp>
      </p:grpSp>
      <p:grpSp>
        <p:nvGrpSpPr>
          <p:cNvPr id="7" name="Group 7"/>
          <p:cNvGrpSpPr/>
          <p:nvPr/>
        </p:nvGrpSpPr>
        <p:grpSpPr>
          <a:xfrm>
            <a:off x="0" y="0"/>
            <a:ext cx="18288000" cy="10287000"/>
            <a:chOff x="0" y="0"/>
            <a:chExt cx="3966998" cy="2231437"/>
          </a:xfrm>
        </p:grpSpPr>
        <p:sp>
          <p:nvSpPr>
            <p:cNvPr id="8" name="Freeform 8"/>
            <p:cNvSpPr/>
            <p:nvPr/>
          </p:nvSpPr>
          <p:spPr>
            <a:xfrm>
              <a:off x="0" y="0"/>
              <a:ext cx="3966999" cy="2231437"/>
            </a:xfrm>
            <a:custGeom>
              <a:avLst/>
              <a:gdLst/>
              <a:ahLst/>
              <a:cxnLst/>
              <a:rect l="l" t="t" r="r" b="b"/>
              <a:pathLst>
                <a:path w="3966999" h="2231437">
                  <a:moveTo>
                    <a:pt x="12700" y="0"/>
                  </a:moveTo>
                  <a:lnTo>
                    <a:pt x="3954299" y="0"/>
                  </a:lnTo>
                  <a:cubicBezTo>
                    <a:pt x="3961312" y="0"/>
                    <a:pt x="3966999" y="5686"/>
                    <a:pt x="3966999" y="12700"/>
                  </a:cubicBezTo>
                  <a:lnTo>
                    <a:pt x="3966999" y="2218737"/>
                  </a:lnTo>
                  <a:cubicBezTo>
                    <a:pt x="3966999" y="2222105"/>
                    <a:pt x="3965661" y="2225335"/>
                    <a:pt x="3963279" y="2227717"/>
                  </a:cubicBezTo>
                  <a:cubicBezTo>
                    <a:pt x="3960897" y="2230099"/>
                    <a:pt x="3957667" y="2231437"/>
                    <a:pt x="3954299" y="2231437"/>
                  </a:cubicBezTo>
                  <a:lnTo>
                    <a:pt x="12700" y="2231437"/>
                  </a:lnTo>
                  <a:cubicBezTo>
                    <a:pt x="5686" y="2231437"/>
                    <a:pt x="0" y="2225751"/>
                    <a:pt x="0" y="2218737"/>
                  </a:cubicBezTo>
                  <a:lnTo>
                    <a:pt x="0" y="12700"/>
                  </a:lnTo>
                  <a:cubicBezTo>
                    <a:pt x="0" y="5686"/>
                    <a:pt x="5686" y="0"/>
                    <a:pt x="12700" y="0"/>
                  </a:cubicBezTo>
                  <a:close/>
                </a:path>
              </a:pathLst>
            </a:custGeom>
            <a:solidFill>
              <a:srgbClr val="073B3A">
                <a:alpha val="34902"/>
              </a:srgbClr>
            </a:solidFill>
            <a:ln w="12700">
              <a:solidFill>
                <a:srgbClr val="000000"/>
              </a:solidFill>
            </a:ln>
          </p:spPr>
          <p:txBody>
            <a:bodyPr/>
            <a:lstStyle/>
            <a:p>
              <a:endParaRPr lang="en-US"/>
            </a:p>
          </p:txBody>
        </p:sp>
      </p:grpSp>
      <p:grpSp>
        <p:nvGrpSpPr>
          <p:cNvPr id="9" name="Group 9"/>
          <p:cNvGrpSpPr/>
          <p:nvPr/>
        </p:nvGrpSpPr>
        <p:grpSpPr>
          <a:xfrm>
            <a:off x="6378568" y="5143500"/>
            <a:ext cx="4691503" cy="561098"/>
            <a:chOff x="0" y="0"/>
            <a:chExt cx="6255337" cy="748131"/>
          </a:xfrm>
        </p:grpSpPr>
        <p:grpSp>
          <p:nvGrpSpPr>
            <p:cNvPr id="10" name="Group 10"/>
            <p:cNvGrpSpPr/>
            <p:nvPr/>
          </p:nvGrpSpPr>
          <p:grpSpPr>
            <a:xfrm>
              <a:off x="0" y="0"/>
              <a:ext cx="6255337" cy="748131"/>
              <a:chOff x="0" y="0"/>
              <a:chExt cx="1235622" cy="147779"/>
            </a:xfrm>
          </p:grpSpPr>
          <p:sp>
            <p:nvSpPr>
              <p:cNvPr id="11" name="Freeform 11"/>
              <p:cNvSpPr/>
              <p:nvPr/>
            </p:nvSpPr>
            <p:spPr>
              <a:xfrm>
                <a:off x="0" y="0"/>
                <a:ext cx="1235622" cy="147779"/>
              </a:xfrm>
              <a:custGeom>
                <a:avLst/>
                <a:gdLst/>
                <a:ahLst/>
                <a:cxnLst/>
                <a:rect l="l" t="t" r="r" b="b"/>
                <a:pathLst>
                  <a:path w="1235622" h="147779">
                    <a:moveTo>
                      <a:pt x="73889" y="0"/>
                    </a:moveTo>
                    <a:lnTo>
                      <a:pt x="1161733" y="0"/>
                    </a:lnTo>
                    <a:cubicBezTo>
                      <a:pt x="1181329" y="0"/>
                      <a:pt x="1200123" y="7785"/>
                      <a:pt x="1213980" y="21642"/>
                    </a:cubicBezTo>
                    <a:cubicBezTo>
                      <a:pt x="1227837" y="35499"/>
                      <a:pt x="1235622" y="54293"/>
                      <a:pt x="1235622" y="73889"/>
                    </a:cubicBezTo>
                    <a:lnTo>
                      <a:pt x="1235622" y="73889"/>
                    </a:lnTo>
                    <a:cubicBezTo>
                      <a:pt x="1235622" y="93486"/>
                      <a:pt x="1227837" y="112280"/>
                      <a:pt x="1213980" y="126137"/>
                    </a:cubicBezTo>
                    <a:cubicBezTo>
                      <a:pt x="1200123" y="139994"/>
                      <a:pt x="1181329" y="147779"/>
                      <a:pt x="1161733"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FFFFFF"/>
              </a:solidFill>
            </p:spPr>
            <p:txBody>
              <a:bodyPr/>
              <a:lstStyle/>
              <a:p>
                <a:endParaRPr lang="en-US"/>
              </a:p>
            </p:txBody>
          </p:sp>
          <p:sp>
            <p:nvSpPr>
              <p:cNvPr id="12" name="TextBox 12"/>
              <p:cNvSpPr txBox="1"/>
              <p:nvPr/>
            </p:nvSpPr>
            <p:spPr>
              <a:xfrm>
                <a:off x="0" y="0"/>
                <a:ext cx="1235622" cy="147779"/>
              </a:xfrm>
              <a:prstGeom prst="rect">
                <a:avLst/>
              </a:prstGeom>
            </p:spPr>
            <p:txBody>
              <a:bodyPr lIns="50800" tIns="50800" rIns="50800" bIns="50800" rtlCol="0" anchor="ctr"/>
              <a:lstStyle/>
              <a:p>
                <a:pPr algn="ctr">
                  <a:lnSpc>
                    <a:spcPts val="2520"/>
                  </a:lnSpc>
                </a:pPr>
                <a:endParaRPr/>
              </a:p>
            </p:txBody>
          </p:sp>
        </p:grpSp>
        <p:sp>
          <p:nvSpPr>
            <p:cNvPr id="13" name="TextBox 13"/>
            <p:cNvSpPr txBox="1"/>
            <p:nvPr/>
          </p:nvSpPr>
          <p:spPr>
            <a:xfrm>
              <a:off x="235092" y="145465"/>
              <a:ext cx="5708953" cy="438150"/>
            </a:xfrm>
            <a:prstGeom prst="rect">
              <a:avLst/>
            </a:prstGeom>
          </p:spPr>
          <p:txBody>
            <a:bodyPr lIns="0" tIns="0" rIns="0" bIns="0" rtlCol="0" anchor="t">
              <a:spAutoFit/>
            </a:bodyPr>
            <a:lstStyle/>
            <a:p>
              <a:pPr algn="ctr">
                <a:lnSpc>
                  <a:spcPts val="2520"/>
                </a:lnSpc>
                <a:spcBef>
                  <a:spcPct val="0"/>
                </a:spcBef>
              </a:pPr>
              <a:r>
                <a:rPr lang="en-US" sz="2100" dirty="0">
                  <a:solidFill>
                    <a:srgbClr val="000000"/>
                  </a:solidFill>
                  <a:latin typeface="Poppins"/>
                  <a:ea typeface="Poppins"/>
                  <a:cs typeface="Poppins"/>
                  <a:sym typeface="Poppins"/>
                </a:rPr>
                <a:t>Smog Squad Team</a:t>
              </a:r>
            </a:p>
          </p:txBody>
        </p:sp>
      </p:grpSp>
      <p:sp>
        <p:nvSpPr>
          <p:cNvPr id="14" name="TextBox 14"/>
          <p:cNvSpPr txBox="1"/>
          <p:nvPr/>
        </p:nvSpPr>
        <p:spPr>
          <a:xfrm>
            <a:off x="4553804" y="2154293"/>
            <a:ext cx="8341030" cy="2447925"/>
          </a:xfrm>
          <a:prstGeom prst="rect">
            <a:avLst/>
          </a:prstGeom>
        </p:spPr>
        <p:txBody>
          <a:bodyPr lIns="0" tIns="0" rIns="0" bIns="0" rtlCol="0" anchor="t">
            <a:spAutoFit/>
          </a:bodyPr>
          <a:lstStyle/>
          <a:p>
            <a:pPr algn="ctr">
              <a:lnSpc>
                <a:spcPts val="9600"/>
              </a:lnSpc>
            </a:pPr>
            <a:r>
              <a:rPr lang="en-US" sz="8000" b="1">
                <a:solidFill>
                  <a:srgbClr val="FFFFFF"/>
                </a:solidFill>
                <a:latin typeface="Bricolage Grotesque Bold"/>
                <a:ea typeface="Bricolage Grotesque Bold"/>
                <a:cs typeface="Bricolage Grotesque Bold"/>
                <a:sym typeface="Bricolage Grotesque Bold"/>
              </a:rPr>
              <a:t>THANKS FOR YOUR TIME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390941"/>
            <a:ext cx="8115300" cy="6867359"/>
            <a:chOff x="0" y="0"/>
            <a:chExt cx="1257272" cy="1063934"/>
          </a:xfrm>
        </p:grpSpPr>
        <p:sp>
          <p:nvSpPr>
            <p:cNvPr id="3" name="Freeform 3"/>
            <p:cNvSpPr/>
            <p:nvPr/>
          </p:nvSpPr>
          <p:spPr>
            <a:xfrm>
              <a:off x="0" y="0"/>
              <a:ext cx="1257272" cy="1063934"/>
            </a:xfrm>
            <a:custGeom>
              <a:avLst/>
              <a:gdLst/>
              <a:ahLst/>
              <a:cxnLst/>
              <a:rect l="l" t="t" r="r" b="b"/>
              <a:pathLst>
                <a:path w="1257272" h="1063934">
                  <a:moveTo>
                    <a:pt x="28620" y="0"/>
                  </a:moveTo>
                  <a:lnTo>
                    <a:pt x="1228653" y="0"/>
                  </a:lnTo>
                  <a:cubicBezTo>
                    <a:pt x="1244459" y="0"/>
                    <a:pt x="1257272" y="12813"/>
                    <a:pt x="1257272" y="28620"/>
                  </a:cubicBezTo>
                  <a:lnTo>
                    <a:pt x="1257272" y="1035314"/>
                  </a:lnTo>
                  <a:cubicBezTo>
                    <a:pt x="1257272" y="1051120"/>
                    <a:pt x="1244459" y="1063934"/>
                    <a:pt x="1228653" y="1063934"/>
                  </a:cubicBezTo>
                  <a:lnTo>
                    <a:pt x="28620" y="1063934"/>
                  </a:lnTo>
                  <a:cubicBezTo>
                    <a:pt x="12813" y="1063934"/>
                    <a:pt x="0" y="1051120"/>
                    <a:pt x="0" y="1035314"/>
                  </a:cubicBezTo>
                  <a:lnTo>
                    <a:pt x="0" y="28620"/>
                  </a:lnTo>
                  <a:cubicBezTo>
                    <a:pt x="0" y="12813"/>
                    <a:pt x="12813" y="0"/>
                    <a:pt x="28620" y="0"/>
                  </a:cubicBezTo>
                  <a:close/>
                </a:path>
              </a:pathLst>
            </a:custGeom>
            <a:blipFill>
              <a:blip r:embed="rId2"/>
              <a:stretch>
                <a:fillRect l="-25499" r="-25499"/>
              </a:stretch>
            </a:blipFill>
          </p:spPr>
          <p:txBody>
            <a:bodyPr/>
            <a:lstStyle/>
            <a:p>
              <a:endParaRPr lang="en-US"/>
            </a:p>
          </p:txBody>
        </p:sp>
      </p:grpSp>
      <p:sp>
        <p:nvSpPr>
          <p:cNvPr id="4" name="Freeform 4"/>
          <p:cNvSpPr/>
          <p:nvPr/>
        </p:nvSpPr>
        <p:spPr>
          <a:xfrm flipV="1">
            <a:off x="-685071" y="8704686"/>
            <a:ext cx="7315200" cy="3849701"/>
          </a:xfrm>
          <a:custGeom>
            <a:avLst/>
            <a:gdLst/>
            <a:ahLst/>
            <a:cxnLst/>
            <a:rect l="l" t="t" r="r" b="b"/>
            <a:pathLst>
              <a:path w="7315200" h="3849701">
                <a:moveTo>
                  <a:pt x="0" y="3849701"/>
                </a:moveTo>
                <a:lnTo>
                  <a:pt x="7315200" y="3849701"/>
                </a:lnTo>
                <a:lnTo>
                  <a:pt x="7315200" y="0"/>
                </a:lnTo>
                <a:lnTo>
                  <a:pt x="0" y="0"/>
                </a:lnTo>
                <a:lnTo>
                  <a:pt x="0" y="3849701"/>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3746775"/>
            <a:ext cx="619354" cy="406451"/>
            <a:chOff x="0" y="0"/>
            <a:chExt cx="812800" cy="533400"/>
          </a:xfrm>
        </p:grpSpPr>
        <p:sp>
          <p:nvSpPr>
            <p:cNvPr id="6" name="Freeform 6"/>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7" name="TextBox 7"/>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028700" y="4857099"/>
            <a:ext cx="619354" cy="406451"/>
            <a:chOff x="0" y="0"/>
            <a:chExt cx="812800" cy="533400"/>
          </a:xfrm>
        </p:grpSpPr>
        <p:sp>
          <p:nvSpPr>
            <p:cNvPr id="9" name="Freeform 9"/>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10" name="TextBox 10"/>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11" name="Group 11"/>
          <p:cNvGrpSpPr/>
          <p:nvPr/>
        </p:nvGrpSpPr>
        <p:grpSpPr>
          <a:xfrm>
            <a:off x="1028700" y="5968399"/>
            <a:ext cx="619354" cy="406451"/>
            <a:chOff x="0" y="0"/>
            <a:chExt cx="812800" cy="533400"/>
          </a:xfrm>
        </p:grpSpPr>
        <p:sp>
          <p:nvSpPr>
            <p:cNvPr id="12" name="Freeform 12"/>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13" name="TextBox 13"/>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028700" y="7061940"/>
            <a:ext cx="619354" cy="406451"/>
            <a:chOff x="0" y="0"/>
            <a:chExt cx="812800" cy="533400"/>
          </a:xfrm>
        </p:grpSpPr>
        <p:sp>
          <p:nvSpPr>
            <p:cNvPr id="15" name="Freeform 15"/>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16" name="TextBox 16"/>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17" name="Group 17"/>
          <p:cNvGrpSpPr/>
          <p:nvPr/>
        </p:nvGrpSpPr>
        <p:grpSpPr>
          <a:xfrm>
            <a:off x="17003263" y="-695159"/>
            <a:ext cx="1889449" cy="3086100"/>
            <a:chOff x="0" y="0"/>
            <a:chExt cx="381000" cy="622300"/>
          </a:xfrm>
        </p:grpSpPr>
        <p:sp>
          <p:nvSpPr>
            <p:cNvPr id="18" name="Freeform 18"/>
            <p:cNvSpPr/>
            <p:nvPr/>
          </p:nvSpPr>
          <p:spPr>
            <a:xfrm>
              <a:off x="0" y="0"/>
              <a:ext cx="381000" cy="622300"/>
            </a:xfrm>
            <a:custGeom>
              <a:avLst/>
              <a:gdLst/>
              <a:ahLst/>
              <a:cxnLst/>
              <a:rect l="l" t="t" r="r" b="b"/>
              <a:pathLst>
                <a:path w="381000" h="622300">
                  <a:moveTo>
                    <a:pt x="381000" y="49530"/>
                  </a:moveTo>
                  <a:lnTo>
                    <a:pt x="381000" y="453390"/>
                  </a:lnTo>
                  <a:lnTo>
                    <a:pt x="190500" y="622300"/>
                  </a:lnTo>
                  <a:lnTo>
                    <a:pt x="0" y="453390"/>
                  </a:lnTo>
                  <a:lnTo>
                    <a:pt x="0" y="49530"/>
                  </a:lnTo>
                  <a:cubicBezTo>
                    <a:pt x="0" y="22860"/>
                    <a:pt x="22860" y="0"/>
                    <a:pt x="49530" y="0"/>
                  </a:cubicBezTo>
                  <a:lnTo>
                    <a:pt x="331470" y="0"/>
                  </a:lnTo>
                  <a:cubicBezTo>
                    <a:pt x="358140" y="0"/>
                    <a:pt x="381000" y="22860"/>
                    <a:pt x="381000" y="49530"/>
                  </a:cubicBezTo>
                  <a:close/>
                </a:path>
              </a:pathLst>
            </a:custGeom>
            <a:solidFill>
              <a:srgbClr val="03C4A1"/>
            </a:solidFill>
          </p:spPr>
          <p:txBody>
            <a:bodyPr/>
            <a:lstStyle/>
            <a:p>
              <a:endParaRPr lang="en-US"/>
            </a:p>
          </p:txBody>
        </p:sp>
        <p:sp>
          <p:nvSpPr>
            <p:cNvPr id="19" name="TextBox 19"/>
            <p:cNvSpPr txBox="1"/>
            <p:nvPr/>
          </p:nvSpPr>
          <p:spPr>
            <a:xfrm>
              <a:off x="0" y="0"/>
              <a:ext cx="381000" cy="445770"/>
            </a:xfrm>
            <a:prstGeom prst="rect">
              <a:avLst/>
            </a:prstGeom>
          </p:spPr>
          <p:txBody>
            <a:bodyPr lIns="50800" tIns="50800" rIns="50800" bIns="50800" rtlCol="0" anchor="ctr"/>
            <a:lstStyle/>
            <a:p>
              <a:pPr algn="ctr">
                <a:lnSpc>
                  <a:spcPts val="2520"/>
                </a:lnSpc>
              </a:pPr>
              <a:endParaRPr/>
            </a:p>
          </p:txBody>
        </p:sp>
      </p:grpSp>
      <p:grpSp>
        <p:nvGrpSpPr>
          <p:cNvPr id="20" name="Group 20"/>
          <p:cNvGrpSpPr/>
          <p:nvPr/>
        </p:nvGrpSpPr>
        <p:grpSpPr>
          <a:xfrm>
            <a:off x="1028700" y="2632164"/>
            <a:ext cx="4877825" cy="480696"/>
            <a:chOff x="0" y="0"/>
            <a:chExt cx="6503766" cy="640928"/>
          </a:xfrm>
        </p:grpSpPr>
        <p:grpSp>
          <p:nvGrpSpPr>
            <p:cNvPr id="21" name="Group 21"/>
            <p:cNvGrpSpPr/>
            <p:nvPr/>
          </p:nvGrpSpPr>
          <p:grpSpPr>
            <a:xfrm>
              <a:off x="0" y="98993"/>
              <a:ext cx="825805" cy="541934"/>
              <a:chOff x="0" y="0"/>
              <a:chExt cx="812800" cy="533400"/>
            </a:xfrm>
          </p:grpSpPr>
          <p:sp>
            <p:nvSpPr>
              <p:cNvPr id="22" name="Freeform 22"/>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23" name="TextBox 23"/>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24" name="TextBox 24"/>
            <p:cNvSpPr txBox="1"/>
            <p:nvPr/>
          </p:nvSpPr>
          <p:spPr>
            <a:xfrm>
              <a:off x="1183601" y="-85725"/>
              <a:ext cx="5320165" cy="726653"/>
            </a:xfrm>
            <a:prstGeom prst="rect">
              <a:avLst/>
            </a:prstGeom>
          </p:spPr>
          <p:txBody>
            <a:bodyPr lIns="0" tIns="0" rIns="0" bIns="0" rtlCol="0" anchor="t">
              <a:spAutoFit/>
            </a:bodyPr>
            <a:lstStyle/>
            <a:p>
              <a:pPr algn="l">
                <a:lnSpc>
                  <a:spcPts val="4479"/>
                </a:lnSpc>
              </a:pPr>
              <a:r>
                <a:rPr lang="en-US" sz="3199" dirty="0">
                  <a:solidFill>
                    <a:srgbClr val="000000"/>
                  </a:solidFill>
                  <a:latin typeface="Poppins"/>
                  <a:ea typeface="Poppins"/>
                  <a:cs typeface="Poppins"/>
                  <a:sym typeface="Poppins"/>
                </a:rPr>
                <a:t>problem Statement</a:t>
              </a:r>
            </a:p>
          </p:txBody>
        </p:sp>
      </p:grpSp>
      <p:grpSp>
        <p:nvGrpSpPr>
          <p:cNvPr id="25" name="Group 25"/>
          <p:cNvGrpSpPr/>
          <p:nvPr/>
        </p:nvGrpSpPr>
        <p:grpSpPr>
          <a:xfrm>
            <a:off x="1028700" y="8065533"/>
            <a:ext cx="619354" cy="406451"/>
            <a:chOff x="0" y="0"/>
            <a:chExt cx="812800" cy="533400"/>
          </a:xfrm>
        </p:grpSpPr>
        <p:sp>
          <p:nvSpPr>
            <p:cNvPr id="26" name="Freeform 26"/>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27" name="TextBox 27"/>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28" name="Freeform 28"/>
          <p:cNvSpPr/>
          <p:nvPr/>
        </p:nvSpPr>
        <p:spPr>
          <a:xfrm>
            <a:off x="260885" y="8887113"/>
            <a:ext cx="1278661" cy="1175543"/>
          </a:xfrm>
          <a:custGeom>
            <a:avLst/>
            <a:gdLst/>
            <a:ahLst/>
            <a:cxnLst/>
            <a:rect l="l" t="t" r="r" b="b"/>
            <a:pathLst>
              <a:path w="1278661" h="1175543">
                <a:moveTo>
                  <a:pt x="0" y="0"/>
                </a:moveTo>
                <a:lnTo>
                  <a:pt x="1278661" y="0"/>
                </a:lnTo>
                <a:lnTo>
                  <a:pt x="1278661" y="1175543"/>
                </a:lnTo>
                <a:lnTo>
                  <a:pt x="0" y="1175543"/>
                </a:lnTo>
                <a:lnTo>
                  <a:pt x="0" y="0"/>
                </a:lnTo>
                <a:close/>
              </a:path>
            </a:pathLst>
          </a:custGeom>
          <a:blipFill>
            <a:blip r:embed="rId5"/>
            <a:stretch>
              <a:fillRect/>
            </a:stretch>
          </a:blipFill>
        </p:spPr>
        <p:txBody>
          <a:bodyPr/>
          <a:lstStyle/>
          <a:p>
            <a:endParaRPr lang="en-US"/>
          </a:p>
        </p:txBody>
      </p:sp>
      <p:sp>
        <p:nvSpPr>
          <p:cNvPr id="29" name="TextBox 29"/>
          <p:cNvSpPr txBox="1"/>
          <p:nvPr/>
        </p:nvSpPr>
        <p:spPr>
          <a:xfrm>
            <a:off x="1028700" y="823474"/>
            <a:ext cx="6720041" cy="971550"/>
          </a:xfrm>
          <a:prstGeom prst="rect">
            <a:avLst/>
          </a:prstGeom>
        </p:spPr>
        <p:txBody>
          <a:bodyPr lIns="0" tIns="0" rIns="0" bIns="0" rtlCol="0" anchor="t">
            <a:spAutoFit/>
          </a:bodyPr>
          <a:lstStyle/>
          <a:p>
            <a:pPr algn="l">
              <a:lnSpc>
                <a:spcPts val="7679"/>
              </a:lnSpc>
            </a:pPr>
            <a:r>
              <a:rPr lang="en-US" sz="6399" b="1">
                <a:solidFill>
                  <a:srgbClr val="073B3A"/>
                </a:solidFill>
                <a:latin typeface="Bricolage Grotesque Bold"/>
                <a:ea typeface="Bricolage Grotesque Bold"/>
                <a:cs typeface="Bricolage Grotesque Bold"/>
                <a:sym typeface="Bricolage Grotesque Bold"/>
              </a:rPr>
              <a:t>AGENDA</a:t>
            </a:r>
          </a:p>
        </p:txBody>
      </p:sp>
      <p:sp>
        <p:nvSpPr>
          <p:cNvPr id="30" name="TextBox 30"/>
          <p:cNvSpPr txBox="1"/>
          <p:nvPr/>
        </p:nvSpPr>
        <p:spPr>
          <a:xfrm>
            <a:off x="1916401" y="3586805"/>
            <a:ext cx="3990124" cy="566421"/>
          </a:xfrm>
          <a:prstGeom prst="rect">
            <a:avLst/>
          </a:prstGeom>
        </p:spPr>
        <p:txBody>
          <a:bodyPr lIns="0" tIns="0" rIns="0" bIns="0" rtlCol="0" anchor="t">
            <a:spAutoFit/>
          </a:bodyPr>
          <a:lstStyle/>
          <a:p>
            <a:pPr algn="l">
              <a:lnSpc>
                <a:spcPts val="4479"/>
              </a:lnSpc>
            </a:pPr>
            <a:r>
              <a:rPr lang="en-US" sz="3199" dirty="0">
                <a:solidFill>
                  <a:srgbClr val="000000"/>
                </a:solidFill>
                <a:latin typeface="Poppins"/>
                <a:ea typeface="Poppins"/>
                <a:cs typeface="Poppins"/>
                <a:sym typeface="Poppins"/>
              </a:rPr>
              <a:t>Objectives </a:t>
            </a:r>
          </a:p>
        </p:txBody>
      </p:sp>
      <p:sp>
        <p:nvSpPr>
          <p:cNvPr id="31" name="TextBox 31"/>
          <p:cNvSpPr txBox="1"/>
          <p:nvPr/>
        </p:nvSpPr>
        <p:spPr>
          <a:xfrm>
            <a:off x="1916401" y="4697129"/>
            <a:ext cx="3990124" cy="566421"/>
          </a:xfrm>
          <a:prstGeom prst="rect">
            <a:avLst/>
          </a:prstGeom>
        </p:spPr>
        <p:txBody>
          <a:bodyPr lIns="0" tIns="0" rIns="0" bIns="0" rtlCol="0" anchor="t">
            <a:spAutoFit/>
          </a:bodyPr>
          <a:lstStyle/>
          <a:p>
            <a:pPr algn="l">
              <a:lnSpc>
                <a:spcPts val="4479"/>
              </a:lnSpc>
            </a:pPr>
            <a:r>
              <a:rPr lang="en-US" sz="3199">
                <a:solidFill>
                  <a:srgbClr val="000000"/>
                </a:solidFill>
                <a:latin typeface="Poppins"/>
                <a:ea typeface="Poppins"/>
                <a:cs typeface="Poppins"/>
                <a:sym typeface="Poppins"/>
              </a:rPr>
              <a:t>Data Set Overview</a:t>
            </a:r>
          </a:p>
        </p:txBody>
      </p:sp>
      <p:sp>
        <p:nvSpPr>
          <p:cNvPr id="32" name="TextBox 32"/>
          <p:cNvSpPr txBox="1"/>
          <p:nvPr/>
        </p:nvSpPr>
        <p:spPr>
          <a:xfrm>
            <a:off x="1916401" y="5808429"/>
            <a:ext cx="4157191" cy="566421"/>
          </a:xfrm>
          <a:prstGeom prst="rect">
            <a:avLst/>
          </a:prstGeom>
        </p:spPr>
        <p:txBody>
          <a:bodyPr lIns="0" tIns="0" rIns="0" bIns="0" rtlCol="0" anchor="t">
            <a:spAutoFit/>
          </a:bodyPr>
          <a:lstStyle/>
          <a:p>
            <a:pPr algn="l">
              <a:lnSpc>
                <a:spcPts val="4479"/>
              </a:lnSpc>
            </a:pPr>
            <a:r>
              <a:rPr lang="en-US" sz="3199">
                <a:solidFill>
                  <a:srgbClr val="000000"/>
                </a:solidFill>
                <a:latin typeface="Poppins"/>
                <a:ea typeface="Poppins"/>
                <a:cs typeface="Poppins"/>
                <a:sym typeface="Poppins"/>
              </a:rPr>
              <a:t>Steps &amp; Dashboards</a:t>
            </a:r>
          </a:p>
        </p:txBody>
      </p:sp>
      <p:sp>
        <p:nvSpPr>
          <p:cNvPr id="33" name="TextBox 33"/>
          <p:cNvSpPr txBox="1"/>
          <p:nvPr/>
        </p:nvSpPr>
        <p:spPr>
          <a:xfrm>
            <a:off x="1916401" y="6851100"/>
            <a:ext cx="3990124" cy="566421"/>
          </a:xfrm>
          <a:prstGeom prst="rect">
            <a:avLst/>
          </a:prstGeom>
        </p:spPr>
        <p:txBody>
          <a:bodyPr lIns="0" tIns="0" rIns="0" bIns="0" rtlCol="0" anchor="t">
            <a:spAutoFit/>
          </a:bodyPr>
          <a:lstStyle/>
          <a:p>
            <a:pPr algn="l">
              <a:lnSpc>
                <a:spcPts val="4479"/>
              </a:lnSpc>
            </a:pPr>
            <a:r>
              <a:rPr lang="en-US" sz="3199">
                <a:solidFill>
                  <a:srgbClr val="000000"/>
                </a:solidFill>
                <a:latin typeface="Poppins"/>
                <a:ea typeface="Poppins"/>
                <a:cs typeface="Poppins"/>
                <a:sym typeface="Poppins"/>
              </a:rPr>
              <a:t>Key Insights</a:t>
            </a:r>
          </a:p>
        </p:txBody>
      </p:sp>
      <p:sp>
        <p:nvSpPr>
          <p:cNvPr id="34" name="TextBox 34"/>
          <p:cNvSpPr txBox="1"/>
          <p:nvPr/>
        </p:nvSpPr>
        <p:spPr>
          <a:xfrm>
            <a:off x="1832867" y="7905563"/>
            <a:ext cx="4157191" cy="566421"/>
          </a:xfrm>
          <a:prstGeom prst="rect">
            <a:avLst/>
          </a:prstGeom>
        </p:spPr>
        <p:txBody>
          <a:bodyPr lIns="0" tIns="0" rIns="0" bIns="0" rtlCol="0" anchor="t">
            <a:spAutoFit/>
          </a:bodyPr>
          <a:lstStyle/>
          <a:p>
            <a:pPr algn="l">
              <a:lnSpc>
                <a:spcPts val="4479"/>
              </a:lnSpc>
            </a:pPr>
            <a:r>
              <a:rPr lang="en-US" sz="3199">
                <a:solidFill>
                  <a:srgbClr val="000000"/>
                </a:solidFill>
                <a:latin typeface="Poppins"/>
                <a:ea typeface="Poppins"/>
                <a:cs typeface="Poppins"/>
                <a:sym typeface="Poppins"/>
              </a:rPr>
              <a:t> Recommendations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31082" y="218187"/>
            <a:ext cx="8419997" cy="9258300"/>
            <a:chOff x="0" y="0"/>
            <a:chExt cx="1304478" cy="1434353"/>
          </a:xfrm>
        </p:grpSpPr>
        <p:sp>
          <p:nvSpPr>
            <p:cNvPr id="3" name="Freeform 3"/>
            <p:cNvSpPr/>
            <p:nvPr/>
          </p:nvSpPr>
          <p:spPr>
            <a:xfrm>
              <a:off x="0" y="0"/>
              <a:ext cx="1304478" cy="1434353"/>
            </a:xfrm>
            <a:custGeom>
              <a:avLst/>
              <a:gdLst/>
              <a:ahLst/>
              <a:cxnLst/>
              <a:rect l="l" t="t" r="r" b="b"/>
              <a:pathLst>
                <a:path w="1304478" h="1434353">
                  <a:moveTo>
                    <a:pt x="27584" y="0"/>
                  </a:moveTo>
                  <a:lnTo>
                    <a:pt x="1276894" y="0"/>
                  </a:lnTo>
                  <a:cubicBezTo>
                    <a:pt x="1292128" y="0"/>
                    <a:pt x="1304478" y="12350"/>
                    <a:pt x="1304478" y="27584"/>
                  </a:cubicBezTo>
                  <a:lnTo>
                    <a:pt x="1304478" y="1406769"/>
                  </a:lnTo>
                  <a:cubicBezTo>
                    <a:pt x="1304478" y="1414085"/>
                    <a:pt x="1301572" y="1421101"/>
                    <a:pt x="1296399" y="1426274"/>
                  </a:cubicBezTo>
                  <a:cubicBezTo>
                    <a:pt x="1291226" y="1431447"/>
                    <a:pt x="1284210" y="1434353"/>
                    <a:pt x="1276894" y="1434353"/>
                  </a:cubicBezTo>
                  <a:lnTo>
                    <a:pt x="27584" y="1434353"/>
                  </a:lnTo>
                  <a:cubicBezTo>
                    <a:pt x="12350" y="1434353"/>
                    <a:pt x="0" y="1422003"/>
                    <a:pt x="0" y="1406769"/>
                  </a:cubicBezTo>
                  <a:lnTo>
                    <a:pt x="0" y="27584"/>
                  </a:lnTo>
                  <a:cubicBezTo>
                    <a:pt x="0" y="20268"/>
                    <a:pt x="2906" y="13252"/>
                    <a:pt x="8079" y="8079"/>
                  </a:cubicBezTo>
                  <a:cubicBezTo>
                    <a:pt x="13252" y="2906"/>
                    <a:pt x="20268" y="0"/>
                    <a:pt x="27584" y="0"/>
                  </a:cubicBezTo>
                  <a:close/>
                </a:path>
              </a:pathLst>
            </a:custGeom>
            <a:blipFill>
              <a:blip r:embed="rId2"/>
              <a:stretch>
                <a:fillRect t="-10556" b="-10556"/>
              </a:stretch>
            </a:blipFill>
          </p:spPr>
          <p:txBody>
            <a:bodyPr/>
            <a:lstStyle/>
            <a:p>
              <a:endParaRPr lang="en-US"/>
            </a:p>
          </p:txBody>
        </p:sp>
      </p:grpSp>
      <p:grpSp>
        <p:nvGrpSpPr>
          <p:cNvPr id="4" name="Group 4"/>
          <p:cNvGrpSpPr/>
          <p:nvPr/>
        </p:nvGrpSpPr>
        <p:grpSpPr>
          <a:xfrm>
            <a:off x="215302" y="2348157"/>
            <a:ext cx="7444219" cy="1419067"/>
            <a:chOff x="0" y="0"/>
            <a:chExt cx="9925626" cy="1892090"/>
          </a:xfrm>
        </p:grpSpPr>
        <p:grpSp>
          <p:nvGrpSpPr>
            <p:cNvPr id="5" name="Group 5"/>
            <p:cNvGrpSpPr/>
            <p:nvPr/>
          </p:nvGrpSpPr>
          <p:grpSpPr>
            <a:xfrm>
              <a:off x="0" y="0"/>
              <a:ext cx="9925626" cy="1892090"/>
              <a:chOff x="0" y="0"/>
              <a:chExt cx="1960617" cy="373746"/>
            </a:xfrm>
          </p:grpSpPr>
          <p:sp>
            <p:nvSpPr>
              <p:cNvPr id="6" name="Freeform 6"/>
              <p:cNvSpPr/>
              <p:nvPr/>
            </p:nvSpPr>
            <p:spPr>
              <a:xfrm>
                <a:off x="0" y="0"/>
                <a:ext cx="1960617" cy="373746"/>
              </a:xfrm>
              <a:custGeom>
                <a:avLst/>
                <a:gdLst/>
                <a:ahLst/>
                <a:cxnLst/>
                <a:rect l="l" t="t" r="r" b="b"/>
                <a:pathLst>
                  <a:path w="1960617" h="373746">
                    <a:moveTo>
                      <a:pt x="31200" y="0"/>
                    </a:moveTo>
                    <a:lnTo>
                      <a:pt x="1929418" y="0"/>
                    </a:lnTo>
                    <a:cubicBezTo>
                      <a:pt x="1937692" y="0"/>
                      <a:pt x="1945628" y="3287"/>
                      <a:pt x="1951479" y="9138"/>
                    </a:cubicBezTo>
                    <a:cubicBezTo>
                      <a:pt x="1957330" y="14989"/>
                      <a:pt x="1960617" y="22925"/>
                      <a:pt x="1960617" y="31200"/>
                    </a:cubicBezTo>
                    <a:lnTo>
                      <a:pt x="1960617" y="342546"/>
                    </a:lnTo>
                    <a:cubicBezTo>
                      <a:pt x="1960617" y="350821"/>
                      <a:pt x="1957330" y="358757"/>
                      <a:pt x="1951479" y="364608"/>
                    </a:cubicBezTo>
                    <a:cubicBezTo>
                      <a:pt x="1945628" y="370459"/>
                      <a:pt x="1937692" y="373746"/>
                      <a:pt x="1929418" y="373746"/>
                    </a:cubicBezTo>
                    <a:lnTo>
                      <a:pt x="31200" y="373746"/>
                    </a:lnTo>
                    <a:cubicBezTo>
                      <a:pt x="22925" y="373746"/>
                      <a:pt x="14989" y="370459"/>
                      <a:pt x="9138" y="364608"/>
                    </a:cubicBezTo>
                    <a:cubicBezTo>
                      <a:pt x="3287" y="358757"/>
                      <a:pt x="0" y="350821"/>
                      <a:pt x="0" y="342546"/>
                    </a:cubicBezTo>
                    <a:lnTo>
                      <a:pt x="0" y="31200"/>
                    </a:lnTo>
                    <a:cubicBezTo>
                      <a:pt x="0" y="22925"/>
                      <a:pt x="3287" y="14989"/>
                      <a:pt x="9138" y="9138"/>
                    </a:cubicBezTo>
                    <a:cubicBezTo>
                      <a:pt x="14989" y="3287"/>
                      <a:pt x="22925" y="0"/>
                      <a:pt x="31200" y="0"/>
                    </a:cubicBezTo>
                    <a:close/>
                  </a:path>
                </a:pathLst>
              </a:custGeom>
              <a:solidFill>
                <a:srgbClr val="000000">
                  <a:alpha val="0"/>
                </a:srgbClr>
              </a:solidFill>
              <a:ln w="38100" cap="rnd">
                <a:solidFill>
                  <a:srgbClr val="073B3A"/>
                </a:solidFill>
                <a:prstDash val="solid"/>
                <a:round/>
              </a:ln>
            </p:spPr>
            <p:txBody>
              <a:bodyPr/>
              <a:lstStyle/>
              <a:p>
                <a:endParaRPr lang="en-US"/>
              </a:p>
            </p:txBody>
          </p:sp>
          <p:sp>
            <p:nvSpPr>
              <p:cNvPr id="7" name="TextBox 7"/>
              <p:cNvSpPr txBox="1"/>
              <p:nvPr/>
            </p:nvSpPr>
            <p:spPr>
              <a:xfrm>
                <a:off x="0" y="0"/>
                <a:ext cx="1960617" cy="373746"/>
              </a:xfrm>
              <a:prstGeom prst="rect">
                <a:avLst/>
              </a:prstGeom>
            </p:spPr>
            <p:txBody>
              <a:bodyPr lIns="50800" tIns="50800" rIns="50800" bIns="50800" rtlCol="0" anchor="ctr"/>
              <a:lstStyle/>
              <a:p>
                <a:pPr algn="ctr">
                  <a:lnSpc>
                    <a:spcPts val="2520"/>
                  </a:lnSpc>
                </a:pPr>
                <a:endParaRPr/>
              </a:p>
            </p:txBody>
          </p:sp>
        </p:grpSp>
        <p:sp>
          <p:nvSpPr>
            <p:cNvPr id="8" name="TextBox 8"/>
            <p:cNvSpPr txBox="1"/>
            <p:nvPr/>
          </p:nvSpPr>
          <p:spPr>
            <a:xfrm>
              <a:off x="474980" y="369995"/>
              <a:ext cx="8523634" cy="1102995"/>
            </a:xfrm>
            <a:prstGeom prst="rect">
              <a:avLst/>
            </a:prstGeom>
          </p:spPr>
          <p:txBody>
            <a:bodyPr lIns="0" tIns="0" rIns="0" bIns="0" rtlCol="0" anchor="t">
              <a:spAutoFit/>
            </a:bodyPr>
            <a:lstStyle/>
            <a:p>
              <a:pPr algn="l">
                <a:lnSpc>
                  <a:spcPts val="3360"/>
                </a:lnSpc>
              </a:pPr>
              <a:r>
                <a:rPr lang="en-US" sz="2400">
                  <a:solidFill>
                    <a:srgbClr val="073B3A"/>
                  </a:solidFill>
                  <a:latin typeface="Poppins"/>
                  <a:ea typeface="Poppins"/>
                  <a:cs typeface="Poppins"/>
                  <a:sym typeface="Poppins"/>
                </a:rPr>
                <a:t>Recent studies show an accelerating effect of climate change worldwid</a:t>
              </a:r>
            </a:p>
          </p:txBody>
        </p:sp>
      </p:grpSp>
      <p:grpSp>
        <p:nvGrpSpPr>
          <p:cNvPr id="9" name="Group 9"/>
          <p:cNvGrpSpPr/>
          <p:nvPr/>
        </p:nvGrpSpPr>
        <p:grpSpPr>
          <a:xfrm>
            <a:off x="215302" y="4078089"/>
            <a:ext cx="7444219" cy="2130822"/>
            <a:chOff x="0" y="0"/>
            <a:chExt cx="9925626" cy="2841096"/>
          </a:xfrm>
        </p:grpSpPr>
        <p:grpSp>
          <p:nvGrpSpPr>
            <p:cNvPr id="10" name="Group 10"/>
            <p:cNvGrpSpPr/>
            <p:nvPr/>
          </p:nvGrpSpPr>
          <p:grpSpPr>
            <a:xfrm>
              <a:off x="0" y="0"/>
              <a:ext cx="9925626" cy="2841096"/>
              <a:chOff x="0" y="0"/>
              <a:chExt cx="1960617" cy="561204"/>
            </a:xfrm>
          </p:grpSpPr>
          <p:sp>
            <p:nvSpPr>
              <p:cNvPr id="11" name="Freeform 11"/>
              <p:cNvSpPr/>
              <p:nvPr/>
            </p:nvSpPr>
            <p:spPr>
              <a:xfrm>
                <a:off x="0" y="0"/>
                <a:ext cx="1960617" cy="561204"/>
              </a:xfrm>
              <a:custGeom>
                <a:avLst/>
                <a:gdLst/>
                <a:ahLst/>
                <a:cxnLst/>
                <a:rect l="l" t="t" r="r" b="b"/>
                <a:pathLst>
                  <a:path w="1960617" h="561204">
                    <a:moveTo>
                      <a:pt x="31200" y="0"/>
                    </a:moveTo>
                    <a:lnTo>
                      <a:pt x="1929418" y="0"/>
                    </a:lnTo>
                    <a:cubicBezTo>
                      <a:pt x="1937692" y="0"/>
                      <a:pt x="1945628" y="3287"/>
                      <a:pt x="1951479" y="9138"/>
                    </a:cubicBezTo>
                    <a:cubicBezTo>
                      <a:pt x="1957330" y="14989"/>
                      <a:pt x="1960617" y="22925"/>
                      <a:pt x="1960617" y="31200"/>
                    </a:cubicBezTo>
                    <a:lnTo>
                      <a:pt x="1960617" y="530004"/>
                    </a:lnTo>
                    <a:cubicBezTo>
                      <a:pt x="1960617" y="538279"/>
                      <a:pt x="1957330" y="546215"/>
                      <a:pt x="1951479" y="552066"/>
                    </a:cubicBezTo>
                    <a:cubicBezTo>
                      <a:pt x="1945628" y="557917"/>
                      <a:pt x="1937692" y="561204"/>
                      <a:pt x="1929418" y="561204"/>
                    </a:cubicBezTo>
                    <a:lnTo>
                      <a:pt x="31200" y="561204"/>
                    </a:lnTo>
                    <a:cubicBezTo>
                      <a:pt x="22925" y="561204"/>
                      <a:pt x="14989" y="557917"/>
                      <a:pt x="9138" y="552066"/>
                    </a:cubicBezTo>
                    <a:cubicBezTo>
                      <a:pt x="3287" y="546215"/>
                      <a:pt x="0" y="538279"/>
                      <a:pt x="0" y="530004"/>
                    </a:cubicBezTo>
                    <a:lnTo>
                      <a:pt x="0" y="31200"/>
                    </a:lnTo>
                    <a:cubicBezTo>
                      <a:pt x="0" y="22925"/>
                      <a:pt x="3287" y="14989"/>
                      <a:pt x="9138" y="9138"/>
                    </a:cubicBezTo>
                    <a:cubicBezTo>
                      <a:pt x="14989" y="3287"/>
                      <a:pt x="22925" y="0"/>
                      <a:pt x="31200" y="0"/>
                    </a:cubicBezTo>
                    <a:close/>
                  </a:path>
                </a:pathLst>
              </a:custGeom>
              <a:solidFill>
                <a:srgbClr val="000000">
                  <a:alpha val="0"/>
                </a:srgbClr>
              </a:solidFill>
              <a:ln w="38100" cap="rnd">
                <a:solidFill>
                  <a:srgbClr val="073B3A"/>
                </a:solidFill>
                <a:prstDash val="solid"/>
                <a:round/>
              </a:ln>
            </p:spPr>
            <p:txBody>
              <a:bodyPr/>
              <a:lstStyle/>
              <a:p>
                <a:endParaRPr lang="en-US"/>
              </a:p>
            </p:txBody>
          </p:sp>
          <p:sp>
            <p:nvSpPr>
              <p:cNvPr id="12" name="TextBox 12"/>
              <p:cNvSpPr txBox="1"/>
              <p:nvPr/>
            </p:nvSpPr>
            <p:spPr>
              <a:xfrm>
                <a:off x="0" y="0"/>
                <a:ext cx="1960617" cy="561204"/>
              </a:xfrm>
              <a:prstGeom prst="rect">
                <a:avLst/>
              </a:prstGeom>
            </p:spPr>
            <p:txBody>
              <a:bodyPr lIns="50800" tIns="50800" rIns="50800" bIns="50800" rtlCol="0" anchor="ctr"/>
              <a:lstStyle/>
              <a:p>
                <a:pPr algn="ctr">
                  <a:lnSpc>
                    <a:spcPts val="2520"/>
                  </a:lnSpc>
                </a:pPr>
                <a:endParaRPr/>
              </a:p>
            </p:txBody>
          </p:sp>
        </p:grpSp>
        <p:sp>
          <p:nvSpPr>
            <p:cNvPr id="13" name="TextBox 13"/>
            <p:cNvSpPr txBox="1"/>
            <p:nvPr/>
          </p:nvSpPr>
          <p:spPr>
            <a:xfrm>
              <a:off x="474980" y="317553"/>
              <a:ext cx="8523634" cy="2220595"/>
            </a:xfrm>
            <a:prstGeom prst="rect">
              <a:avLst/>
            </a:prstGeom>
          </p:spPr>
          <p:txBody>
            <a:bodyPr lIns="0" tIns="0" rIns="0" bIns="0" rtlCol="0" anchor="t">
              <a:spAutoFit/>
            </a:bodyPr>
            <a:lstStyle/>
            <a:p>
              <a:pPr algn="l">
                <a:lnSpc>
                  <a:spcPts val="3360"/>
                </a:lnSpc>
              </a:pPr>
              <a:r>
                <a:rPr lang="en-US" sz="2400" dirty="0">
                  <a:solidFill>
                    <a:srgbClr val="073B3A"/>
                  </a:solidFill>
                  <a:latin typeface="Poppins"/>
                  <a:ea typeface="Poppins"/>
                  <a:cs typeface="Poppins"/>
                  <a:sym typeface="Poppins"/>
                </a:rPr>
                <a:t>Reports estimate an economic cost of up to 38 trillion USD by 2049, with approximately 7.9 million deaths per year worldwide (1 in 8 deaths).</a:t>
              </a:r>
            </a:p>
          </p:txBody>
        </p:sp>
      </p:grpSp>
      <p:grpSp>
        <p:nvGrpSpPr>
          <p:cNvPr id="14" name="Group 14"/>
          <p:cNvGrpSpPr/>
          <p:nvPr/>
        </p:nvGrpSpPr>
        <p:grpSpPr>
          <a:xfrm>
            <a:off x="215302" y="6399411"/>
            <a:ext cx="7444219" cy="2969022"/>
            <a:chOff x="0" y="0"/>
            <a:chExt cx="9925626" cy="3958696"/>
          </a:xfrm>
        </p:grpSpPr>
        <p:grpSp>
          <p:nvGrpSpPr>
            <p:cNvPr id="15" name="Group 15"/>
            <p:cNvGrpSpPr/>
            <p:nvPr/>
          </p:nvGrpSpPr>
          <p:grpSpPr>
            <a:xfrm>
              <a:off x="0" y="0"/>
              <a:ext cx="9925626" cy="3958696"/>
              <a:chOff x="0" y="0"/>
              <a:chExt cx="1960617" cy="781965"/>
            </a:xfrm>
          </p:grpSpPr>
          <p:sp>
            <p:nvSpPr>
              <p:cNvPr id="16" name="Freeform 16"/>
              <p:cNvSpPr/>
              <p:nvPr/>
            </p:nvSpPr>
            <p:spPr>
              <a:xfrm>
                <a:off x="0" y="0"/>
                <a:ext cx="1960617" cy="781965"/>
              </a:xfrm>
              <a:custGeom>
                <a:avLst/>
                <a:gdLst/>
                <a:ahLst/>
                <a:cxnLst/>
                <a:rect l="l" t="t" r="r" b="b"/>
                <a:pathLst>
                  <a:path w="1960617" h="781965">
                    <a:moveTo>
                      <a:pt x="31200" y="0"/>
                    </a:moveTo>
                    <a:lnTo>
                      <a:pt x="1929418" y="0"/>
                    </a:lnTo>
                    <a:cubicBezTo>
                      <a:pt x="1937692" y="0"/>
                      <a:pt x="1945628" y="3287"/>
                      <a:pt x="1951479" y="9138"/>
                    </a:cubicBezTo>
                    <a:cubicBezTo>
                      <a:pt x="1957330" y="14989"/>
                      <a:pt x="1960617" y="22925"/>
                      <a:pt x="1960617" y="31200"/>
                    </a:cubicBezTo>
                    <a:lnTo>
                      <a:pt x="1960617" y="750765"/>
                    </a:lnTo>
                    <a:cubicBezTo>
                      <a:pt x="1960617" y="759040"/>
                      <a:pt x="1957330" y="766975"/>
                      <a:pt x="1951479" y="772826"/>
                    </a:cubicBezTo>
                    <a:cubicBezTo>
                      <a:pt x="1945628" y="778677"/>
                      <a:pt x="1937692" y="781965"/>
                      <a:pt x="1929418" y="781965"/>
                    </a:cubicBezTo>
                    <a:lnTo>
                      <a:pt x="31200" y="781965"/>
                    </a:lnTo>
                    <a:cubicBezTo>
                      <a:pt x="22925" y="781965"/>
                      <a:pt x="14989" y="778677"/>
                      <a:pt x="9138" y="772826"/>
                    </a:cubicBezTo>
                    <a:cubicBezTo>
                      <a:pt x="3287" y="766975"/>
                      <a:pt x="0" y="759040"/>
                      <a:pt x="0" y="750765"/>
                    </a:cubicBezTo>
                    <a:lnTo>
                      <a:pt x="0" y="31200"/>
                    </a:lnTo>
                    <a:cubicBezTo>
                      <a:pt x="0" y="22925"/>
                      <a:pt x="3287" y="14989"/>
                      <a:pt x="9138" y="9138"/>
                    </a:cubicBezTo>
                    <a:cubicBezTo>
                      <a:pt x="14989" y="3287"/>
                      <a:pt x="22925" y="0"/>
                      <a:pt x="31200" y="0"/>
                    </a:cubicBezTo>
                    <a:close/>
                  </a:path>
                </a:pathLst>
              </a:custGeom>
              <a:solidFill>
                <a:srgbClr val="000000">
                  <a:alpha val="0"/>
                </a:srgbClr>
              </a:solidFill>
              <a:ln w="38100" cap="rnd">
                <a:solidFill>
                  <a:srgbClr val="073B3A"/>
                </a:solidFill>
                <a:prstDash val="solid"/>
                <a:round/>
              </a:ln>
            </p:spPr>
            <p:txBody>
              <a:bodyPr/>
              <a:lstStyle/>
              <a:p>
                <a:endParaRPr lang="en-US"/>
              </a:p>
            </p:txBody>
          </p:sp>
          <p:sp>
            <p:nvSpPr>
              <p:cNvPr id="17" name="TextBox 17"/>
              <p:cNvSpPr txBox="1"/>
              <p:nvPr/>
            </p:nvSpPr>
            <p:spPr>
              <a:xfrm>
                <a:off x="0" y="0"/>
                <a:ext cx="1960617" cy="78196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474980" y="317553"/>
              <a:ext cx="8523634" cy="3338195"/>
            </a:xfrm>
            <a:prstGeom prst="rect">
              <a:avLst/>
            </a:prstGeom>
          </p:spPr>
          <p:txBody>
            <a:bodyPr lIns="0" tIns="0" rIns="0" bIns="0" rtlCol="0" anchor="t">
              <a:spAutoFit/>
            </a:bodyPr>
            <a:lstStyle/>
            <a:p>
              <a:pPr algn="l">
                <a:lnSpc>
                  <a:spcPts val="3360"/>
                </a:lnSpc>
              </a:pPr>
              <a:r>
                <a:rPr lang="en-US" sz="2400" dirty="0">
                  <a:solidFill>
                    <a:srgbClr val="073B3A"/>
                  </a:solidFill>
                  <a:latin typeface="Poppins"/>
                  <a:ea typeface="Poppins"/>
                  <a:cs typeface="Poppins"/>
                  <a:sym typeface="Poppins"/>
                </a:rPr>
                <a:t>Since emissions are the primary driver of this phenomenon, we aim to analyze global emissions data to identify the key causes and factors, and suggest potential solutions to address the issue.</a:t>
              </a:r>
            </a:p>
            <a:p>
              <a:pPr algn="l">
                <a:lnSpc>
                  <a:spcPts val="3360"/>
                </a:lnSpc>
              </a:pPr>
              <a:endParaRPr lang="en-US" sz="2400" dirty="0">
                <a:solidFill>
                  <a:srgbClr val="073B3A"/>
                </a:solidFill>
                <a:latin typeface="Poppins"/>
                <a:ea typeface="Poppins"/>
                <a:cs typeface="Poppins"/>
                <a:sym typeface="Poppins"/>
              </a:endParaRPr>
            </a:p>
          </p:txBody>
        </p:sp>
      </p:grpSp>
      <p:sp>
        <p:nvSpPr>
          <p:cNvPr id="19" name="Freeform 19"/>
          <p:cNvSpPr/>
          <p:nvPr/>
        </p:nvSpPr>
        <p:spPr>
          <a:xfrm>
            <a:off x="215302" y="9476487"/>
            <a:ext cx="786979" cy="723513"/>
          </a:xfrm>
          <a:custGeom>
            <a:avLst/>
            <a:gdLst/>
            <a:ahLst/>
            <a:cxnLst/>
            <a:rect l="l" t="t" r="r" b="b"/>
            <a:pathLst>
              <a:path w="786979" h="723513">
                <a:moveTo>
                  <a:pt x="0" y="0"/>
                </a:moveTo>
                <a:lnTo>
                  <a:pt x="786979" y="0"/>
                </a:lnTo>
                <a:lnTo>
                  <a:pt x="786979" y="723514"/>
                </a:lnTo>
                <a:lnTo>
                  <a:pt x="0" y="723514"/>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215302" y="218187"/>
            <a:ext cx="10617751" cy="1943100"/>
          </a:xfrm>
          <a:prstGeom prst="rect">
            <a:avLst/>
          </a:prstGeom>
        </p:spPr>
        <p:txBody>
          <a:bodyPr lIns="0" tIns="0" rIns="0" bIns="0" rtlCol="0" anchor="t">
            <a:spAutoFit/>
          </a:bodyPr>
          <a:lstStyle/>
          <a:p>
            <a:pPr algn="l">
              <a:lnSpc>
                <a:spcPts val="7679"/>
              </a:lnSpc>
            </a:pPr>
            <a:r>
              <a:rPr lang="en-US" sz="6399" b="1">
                <a:solidFill>
                  <a:srgbClr val="073B3A"/>
                </a:solidFill>
                <a:latin typeface="Bricolage Grotesque Bold"/>
                <a:ea typeface="Bricolage Grotesque Bold"/>
                <a:cs typeface="Bricolage Grotesque Bold"/>
                <a:sym typeface="Bricolage Grotesque Bold"/>
              </a:rPr>
              <a:t>01 </a:t>
            </a:r>
          </a:p>
          <a:p>
            <a:pPr algn="l">
              <a:lnSpc>
                <a:spcPts val="7679"/>
              </a:lnSpc>
            </a:pPr>
            <a:r>
              <a:rPr lang="en-US" sz="6399" b="1">
                <a:solidFill>
                  <a:srgbClr val="073B3A"/>
                </a:solidFill>
                <a:latin typeface="Bricolage Grotesque Bold"/>
                <a:ea typeface="Bricolage Grotesque Bold"/>
                <a:cs typeface="Bricolage Grotesque Bold"/>
                <a:sym typeface="Bricolage Grotesque Bold"/>
              </a:rPr>
              <a:t>PROBLEM STATEMENT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24967" y="2809691"/>
            <a:ext cx="2066913" cy="6867359"/>
            <a:chOff x="0" y="0"/>
            <a:chExt cx="320219" cy="1063934"/>
          </a:xfrm>
        </p:grpSpPr>
        <p:sp>
          <p:nvSpPr>
            <p:cNvPr id="3" name="Freeform 3"/>
            <p:cNvSpPr/>
            <p:nvPr/>
          </p:nvSpPr>
          <p:spPr>
            <a:xfrm>
              <a:off x="0" y="0"/>
              <a:ext cx="320219" cy="1063934"/>
            </a:xfrm>
            <a:custGeom>
              <a:avLst/>
              <a:gdLst/>
              <a:ahLst/>
              <a:cxnLst/>
              <a:rect l="l" t="t" r="r" b="b"/>
              <a:pathLst>
                <a:path w="320219" h="1063934">
                  <a:moveTo>
                    <a:pt x="112369" y="0"/>
                  </a:moveTo>
                  <a:lnTo>
                    <a:pt x="207850" y="0"/>
                  </a:lnTo>
                  <a:cubicBezTo>
                    <a:pt x="269909" y="0"/>
                    <a:pt x="320219" y="50309"/>
                    <a:pt x="320219" y="112369"/>
                  </a:cubicBezTo>
                  <a:lnTo>
                    <a:pt x="320219" y="951564"/>
                  </a:lnTo>
                  <a:cubicBezTo>
                    <a:pt x="320219" y="1013624"/>
                    <a:pt x="269909" y="1063934"/>
                    <a:pt x="207850" y="1063934"/>
                  </a:cubicBezTo>
                  <a:lnTo>
                    <a:pt x="112369" y="1063934"/>
                  </a:lnTo>
                  <a:cubicBezTo>
                    <a:pt x="50309" y="1063934"/>
                    <a:pt x="0" y="1013624"/>
                    <a:pt x="0" y="951564"/>
                  </a:cubicBezTo>
                  <a:lnTo>
                    <a:pt x="0" y="112369"/>
                  </a:lnTo>
                  <a:cubicBezTo>
                    <a:pt x="0" y="50309"/>
                    <a:pt x="50309" y="0"/>
                    <a:pt x="112369" y="0"/>
                  </a:cubicBezTo>
                  <a:close/>
                </a:path>
              </a:pathLst>
            </a:custGeom>
            <a:blipFill>
              <a:blip r:embed="rId2"/>
              <a:stretch>
                <a:fillRect l="-233686" r="-164239"/>
              </a:stretch>
            </a:blipFill>
          </p:spPr>
          <p:txBody>
            <a:bodyPr/>
            <a:lstStyle/>
            <a:p>
              <a:endParaRPr lang="en-US"/>
            </a:p>
          </p:txBody>
        </p:sp>
      </p:grpSp>
      <p:grpSp>
        <p:nvGrpSpPr>
          <p:cNvPr id="4" name="Group 4"/>
          <p:cNvGrpSpPr/>
          <p:nvPr/>
        </p:nvGrpSpPr>
        <p:grpSpPr>
          <a:xfrm>
            <a:off x="8464491" y="2809691"/>
            <a:ext cx="2066913" cy="6867359"/>
            <a:chOff x="0" y="0"/>
            <a:chExt cx="320219" cy="1063934"/>
          </a:xfrm>
        </p:grpSpPr>
        <p:sp>
          <p:nvSpPr>
            <p:cNvPr id="5" name="Freeform 5"/>
            <p:cNvSpPr/>
            <p:nvPr/>
          </p:nvSpPr>
          <p:spPr>
            <a:xfrm>
              <a:off x="0" y="0"/>
              <a:ext cx="320219" cy="1063934"/>
            </a:xfrm>
            <a:custGeom>
              <a:avLst/>
              <a:gdLst/>
              <a:ahLst/>
              <a:cxnLst/>
              <a:rect l="l" t="t" r="r" b="b"/>
              <a:pathLst>
                <a:path w="320219" h="1063934">
                  <a:moveTo>
                    <a:pt x="112369" y="0"/>
                  </a:moveTo>
                  <a:lnTo>
                    <a:pt x="207850" y="0"/>
                  </a:lnTo>
                  <a:cubicBezTo>
                    <a:pt x="269909" y="0"/>
                    <a:pt x="320219" y="50309"/>
                    <a:pt x="320219" y="112369"/>
                  </a:cubicBezTo>
                  <a:lnTo>
                    <a:pt x="320219" y="951564"/>
                  </a:lnTo>
                  <a:cubicBezTo>
                    <a:pt x="320219" y="1013624"/>
                    <a:pt x="269909" y="1063934"/>
                    <a:pt x="207850" y="1063934"/>
                  </a:cubicBezTo>
                  <a:lnTo>
                    <a:pt x="112369" y="1063934"/>
                  </a:lnTo>
                  <a:cubicBezTo>
                    <a:pt x="50309" y="1063934"/>
                    <a:pt x="0" y="1013624"/>
                    <a:pt x="0" y="951564"/>
                  </a:cubicBezTo>
                  <a:lnTo>
                    <a:pt x="0" y="112369"/>
                  </a:lnTo>
                  <a:cubicBezTo>
                    <a:pt x="0" y="50309"/>
                    <a:pt x="50309" y="0"/>
                    <a:pt x="112369" y="0"/>
                  </a:cubicBezTo>
                  <a:close/>
                </a:path>
              </a:pathLst>
            </a:custGeom>
            <a:blipFill>
              <a:blip r:embed="rId3"/>
              <a:stretch>
                <a:fillRect l="-198567" r="-198567"/>
              </a:stretch>
            </a:blipFill>
          </p:spPr>
          <p:txBody>
            <a:bodyPr/>
            <a:lstStyle/>
            <a:p>
              <a:endParaRPr lang="en-US"/>
            </a:p>
          </p:txBody>
        </p:sp>
      </p:grpSp>
      <p:grpSp>
        <p:nvGrpSpPr>
          <p:cNvPr id="6" name="Group 6"/>
          <p:cNvGrpSpPr/>
          <p:nvPr/>
        </p:nvGrpSpPr>
        <p:grpSpPr>
          <a:xfrm>
            <a:off x="330688" y="2828209"/>
            <a:ext cx="5224736" cy="777240"/>
            <a:chOff x="0" y="0"/>
            <a:chExt cx="6966315" cy="1036320"/>
          </a:xfrm>
        </p:grpSpPr>
        <p:grpSp>
          <p:nvGrpSpPr>
            <p:cNvPr id="7" name="Group 7"/>
            <p:cNvGrpSpPr/>
            <p:nvPr/>
          </p:nvGrpSpPr>
          <p:grpSpPr>
            <a:xfrm>
              <a:off x="0" y="0"/>
              <a:ext cx="890799" cy="541934"/>
              <a:chOff x="0" y="0"/>
              <a:chExt cx="876771" cy="533400"/>
            </a:xfrm>
          </p:grpSpPr>
          <p:sp>
            <p:nvSpPr>
              <p:cNvPr id="8" name="Freeform 8"/>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9" name="TextBox 9"/>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1027368" y="-66675"/>
              <a:ext cx="5938947"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What is the total amount of emissions from 1990 to 2024?</a:t>
              </a:r>
            </a:p>
          </p:txBody>
        </p:sp>
      </p:grpSp>
      <p:grpSp>
        <p:nvGrpSpPr>
          <p:cNvPr id="11" name="Group 11"/>
          <p:cNvGrpSpPr/>
          <p:nvPr/>
        </p:nvGrpSpPr>
        <p:grpSpPr>
          <a:xfrm>
            <a:off x="10884387" y="2809691"/>
            <a:ext cx="6735889" cy="777240"/>
            <a:chOff x="0" y="0"/>
            <a:chExt cx="8981185" cy="1036320"/>
          </a:xfrm>
        </p:grpSpPr>
        <p:grpSp>
          <p:nvGrpSpPr>
            <p:cNvPr id="12" name="Group 12"/>
            <p:cNvGrpSpPr/>
            <p:nvPr/>
          </p:nvGrpSpPr>
          <p:grpSpPr>
            <a:xfrm>
              <a:off x="0" y="0"/>
              <a:ext cx="890799" cy="541934"/>
              <a:chOff x="0" y="0"/>
              <a:chExt cx="876771" cy="533400"/>
            </a:xfrm>
          </p:grpSpPr>
          <p:sp>
            <p:nvSpPr>
              <p:cNvPr id="13" name="Freeform 13"/>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14" name="TextBox 14"/>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15" name="TextBox 15"/>
            <p:cNvSpPr txBox="1"/>
            <p:nvPr/>
          </p:nvSpPr>
          <p:spPr>
            <a:xfrm>
              <a:off x="1027368" y="-66675"/>
              <a:ext cx="7953818"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What is the ranking of greenhouse gases based on their emission levels?</a:t>
              </a:r>
            </a:p>
          </p:txBody>
        </p:sp>
      </p:grpSp>
      <p:grpSp>
        <p:nvGrpSpPr>
          <p:cNvPr id="16" name="Group 16"/>
          <p:cNvGrpSpPr/>
          <p:nvPr/>
        </p:nvGrpSpPr>
        <p:grpSpPr>
          <a:xfrm>
            <a:off x="10884387" y="4366260"/>
            <a:ext cx="6735889" cy="777240"/>
            <a:chOff x="0" y="0"/>
            <a:chExt cx="8981185" cy="1036320"/>
          </a:xfrm>
        </p:grpSpPr>
        <p:grpSp>
          <p:nvGrpSpPr>
            <p:cNvPr id="17" name="Group 17"/>
            <p:cNvGrpSpPr/>
            <p:nvPr/>
          </p:nvGrpSpPr>
          <p:grpSpPr>
            <a:xfrm>
              <a:off x="0" y="0"/>
              <a:ext cx="890799" cy="541934"/>
              <a:chOff x="0" y="0"/>
              <a:chExt cx="876771" cy="533400"/>
            </a:xfrm>
          </p:grpSpPr>
          <p:sp>
            <p:nvSpPr>
              <p:cNvPr id="18" name="Freeform 18"/>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19" name="TextBox 19"/>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20" name="TextBox 20"/>
            <p:cNvSpPr txBox="1"/>
            <p:nvPr/>
          </p:nvSpPr>
          <p:spPr>
            <a:xfrm>
              <a:off x="1027368" y="-66675"/>
              <a:ext cx="7953818"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Which sectors contribute the most to emissions?</a:t>
              </a:r>
            </a:p>
          </p:txBody>
        </p:sp>
      </p:grpSp>
      <p:grpSp>
        <p:nvGrpSpPr>
          <p:cNvPr id="21" name="Group 21"/>
          <p:cNvGrpSpPr/>
          <p:nvPr/>
        </p:nvGrpSpPr>
        <p:grpSpPr>
          <a:xfrm>
            <a:off x="10912404" y="5924550"/>
            <a:ext cx="6735889" cy="777240"/>
            <a:chOff x="0" y="0"/>
            <a:chExt cx="8981185" cy="1036320"/>
          </a:xfrm>
        </p:grpSpPr>
        <p:grpSp>
          <p:nvGrpSpPr>
            <p:cNvPr id="22" name="Group 22"/>
            <p:cNvGrpSpPr/>
            <p:nvPr/>
          </p:nvGrpSpPr>
          <p:grpSpPr>
            <a:xfrm>
              <a:off x="0" y="0"/>
              <a:ext cx="890799" cy="541934"/>
              <a:chOff x="0" y="0"/>
              <a:chExt cx="876771" cy="533400"/>
            </a:xfrm>
          </p:grpSpPr>
          <p:sp>
            <p:nvSpPr>
              <p:cNvPr id="23" name="Freeform 23"/>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24" name="TextBox 24"/>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25" name="TextBox 25"/>
            <p:cNvSpPr txBox="1"/>
            <p:nvPr/>
          </p:nvSpPr>
          <p:spPr>
            <a:xfrm>
              <a:off x="1027368" y="-66675"/>
              <a:ext cx="7953818"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Which countries have high carbon absorption or good vegetation cover?</a:t>
              </a:r>
            </a:p>
          </p:txBody>
        </p:sp>
      </p:grpSp>
      <p:grpSp>
        <p:nvGrpSpPr>
          <p:cNvPr id="26" name="Group 26"/>
          <p:cNvGrpSpPr/>
          <p:nvPr/>
        </p:nvGrpSpPr>
        <p:grpSpPr>
          <a:xfrm>
            <a:off x="10940979" y="7149808"/>
            <a:ext cx="7028370" cy="777240"/>
            <a:chOff x="0" y="0"/>
            <a:chExt cx="9371160" cy="1036320"/>
          </a:xfrm>
        </p:grpSpPr>
        <p:grpSp>
          <p:nvGrpSpPr>
            <p:cNvPr id="27" name="Group 27"/>
            <p:cNvGrpSpPr/>
            <p:nvPr/>
          </p:nvGrpSpPr>
          <p:grpSpPr>
            <a:xfrm>
              <a:off x="0" y="0"/>
              <a:ext cx="890799" cy="541934"/>
              <a:chOff x="0" y="0"/>
              <a:chExt cx="876771" cy="533400"/>
            </a:xfrm>
          </p:grpSpPr>
          <p:sp>
            <p:nvSpPr>
              <p:cNvPr id="28" name="Freeform 28"/>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29" name="TextBox 29"/>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30" name="TextBox 30"/>
            <p:cNvSpPr txBox="1"/>
            <p:nvPr/>
          </p:nvSpPr>
          <p:spPr>
            <a:xfrm>
              <a:off x="1027368" y="-66675"/>
              <a:ext cx="8343793"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Which countries have a small population but high per capita emissions?</a:t>
              </a:r>
            </a:p>
          </p:txBody>
        </p:sp>
      </p:grpSp>
      <p:grpSp>
        <p:nvGrpSpPr>
          <p:cNvPr id="31" name="Group 31"/>
          <p:cNvGrpSpPr/>
          <p:nvPr/>
        </p:nvGrpSpPr>
        <p:grpSpPr>
          <a:xfrm>
            <a:off x="10940979" y="8641423"/>
            <a:ext cx="7198984" cy="1196340"/>
            <a:chOff x="0" y="0"/>
            <a:chExt cx="9598646" cy="1595120"/>
          </a:xfrm>
        </p:grpSpPr>
        <p:grpSp>
          <p:nvGrpSpPr>
            <p:cNvPr id="32" name="Group 32"/>
            <p:cNvGrpSpPr/>
            <p:nvPr/>
          </p:nvGrpSpPr>
          <p:grpSpPr>
            <a:xfrm>
              <a:off x="0" y="0"/>
              <a:ext cx="890799" cy="541934"/>
              <a:chOff x="0" y="0"/>
              <a:chExt cx="876771" cy="533400"/>
            </a:xfrm>
          </p:grpSpPr>
          <p:sp>
            <p:nvSpPr>
              <p:cNvPr id="33" name="Freeform 33"/>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34" name="TextBox 34"/>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35" name="TextBox 35"/>
            <p:cNvSpPr txBox="1"/>
            <p:nvPr/>
          </p:nvSpPr>
          <p:spPr>
            <a:xfrm>
              <a:off x="1027368" y="-66675"/>
              <a:ext cx="8571278" cy="16617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Which countries have successfully reduced their carbon emissions during 2022–2024?</a:t>
              </a:r>
            </a:p>
          </p:txBody>
        </p:sp>
      </p:grpSp>
      <p:grpSp>
        <p:nvGrpSpPr>
          <p:cNvPr id="36" name="Group 36"/>
          <p:cNvGrpSpPr/>
          <p:nvPr/>
        </p:nvGrpSpPr>
        <p:grpSpPr>
          <a:xfrm>
            <a:off x="330688" y="4366260"/>
            <a:ext cx="5521667" cy="777240"/>
            <a:chOff x="0" y="0"/>
            <a:chExt cx="7362223" cy="1036320"/>
          </a:xfrm>
        </p:grpSpPr>
        <p:grpSp>
          <p:nvGrpSpPr>
            <p:cNvPr id="37" name="Group 37"/>
            <p:cNvGrpSpPr/>
            <p:nvPr/>
          </p:nvGrpSpPr>
          <p:grpSpPr>
            <a:xfrm>
              <a:off x="0" y="0"/>
              <a:ext cx="890799" cy="541934"/>
              <a:chOff x="0" y="0"/>
              <a:chExt cx="876771" cy="533400"/>
            </a:xfrm>
          </p:grpSpPr>
          <p:sp>
            <p:nvSpPr>
              <p:cNvPr id="38" name="Freeform 38"/>
              <p:cNvSpPr/>
              <p:nvPr/>
            </p:nvSpPr>
            <p:spPr>
              <a:xfrm>
                <a:off x="0" y="0"/>
                <a:ext cx="876771" cy="533400"/>
              </a:xfrm>
              <a:custGeom>
                <a:avLst/>
                <a:gdLst/>
                <a:ahLst/>
                <a:cxnLst/>
                <a:rect l="l" t="t" r="r" b="b"/>
                <a:pathLst>
                  <a:path w="876771" h="533400">
                    <a:moveTo>
                      <a:pt x="497811" y="0"/>
                    </a:moveTo>
                    <a:cubicBezTo>
                      <a:pt x="507428" y="0"/>
                      <a:pt x="517103" y="0"/>
                      <a:pt x="526701" y="0"/>
                    </a:cubicBezTo>
                    <a:cubicBezTo>
                      <a:pt x="603222" y="8909"/>
                      <a:pt x="651045" y="38564"/>
                      <a:pt x="672827" y="87090"/>
                    </a:cubicBezTo>
                    <a:cubicBezTo>
                      <a:pt x="800401" y="80618"/>
                      <a:pt x="891960" y="172373"/>
                      <a:pt x="836628" y="262426"/>
                    </a:cubicBezTo>
                    <a:cubicBezTo>
                      <a:pt x="855425" y="281349"/>
                      <a:pt x="871107" y="302517"/>
                      <a:pt x="876771" y="330926"/>
                    </a:cubicBezTo>
                    <a:cubicBezTo>
                      <a:pt x="876771" y="339065"/>
                      <a:pt x="876771" y="347184"/>
                      <a:pt x="876771" y="355321"/>
                    </a:cubicBezTo>
                    <a:cubicBezTo>
                      <a:pt x="859893" y="427627"/>
                      <a:pt x="787267" y="476486"/>
                      <a:pt x="668036" y="463333"/>
                    </a:cubicBezTo>
                    <a:cubicBezTo>
                      <a:pt x="637359" y="500459"/>
                      <a:pt x="582772" y="537638"/>
                      <a:pt x="497829" y="533008"/>
                    </a:cubicBezTo>
                    <a:cubicBezTo>
                      <a:pt x="453923" y="530570"/>
                      <a:pt x="423379" y="516453"/>
                      <a:pt x="396636" y="499302"/>
                    </a:cubicBezTo>
                    <a:cubicBezTo>
                      <a:pt x="368468" y="513559"/>
                      <a:pt x="337962" y="524747"/>
                      <a:pt x="293885" y="524871"/>
                    </a:cubicBezTo>
                    <a:cubicBezTo>
                      <a:pt x="191913" y="525082"/>
                      <a:pt x="123697" y="470155"/>
                      <a:pt x="122043" y="394815"/>
                    </a:cubicBezTo>
                    <a:cubicBezTo>
                      <a:pt x="56489" y="377190"/>
                      <a:pt x="12088" y="344291"/>
                      <a:pt x="0" y="287995"/>
                    </a:cubicBezTo>
                    <a:cubicBezTo>
                      <a:pt x="0" y="279858"/>
                      <a:pt x="0" y="271704"/>
                      <a:pt x="0" y="263601"/>
                    </a:cubicBezTo>
                    <a:cubicBezTo>
                      <a:pt x="13343" y="207816"/>
                      <a:pt x="55329" y="172776"/>
                      <a:pt x="125237" y="157922"/>
                    </a:cubicBezTo>
                    <a:cubicBezTo>
                      <a:pt x="121036" y="63818"/>
                      <a:pt x="260871" y="5016"/>
                      <a:pt x="375748" y="46474"/>
                    </a:cubicBezTo>
                    <a:cubicBezTo>
                      <a:pt x="403099" y="25973"/>
                      <a:pt x="441797" y="3613"/>
                      <a:pt x="497811" y="0"/>
                    </a:cubicBezTo>
                    <a:close/>
                  </a:path>
                </a:pathLst>
              </a:custGeom>
              <a:solidFill>
                <a:srgbClr val="03C4A1"/>
              </a:solidFill>
            </p:spPr>
            <p:txBody>
              <a:bodyPr/>
              <a:lstStyle/>
              <a:p>
                <a:endParaRPr lang="en-US"/>
              </a:p>
            </p:txBody>
          </p:sp>
          <p:sp>
            <p:nvSpPr>
              <p:cNvPr id="39" name="TextBox 39"/>
              <p:cNvSpPr txBox="1"/>
              <p:nvPr/>
            </p:nvSpPr>
            <p:spPr>
              <a:xfrm>
                <a:off x="41099" y="88900"/>
                <a:ext cx="794573" cy="368300"/>
              </a:xfrm>
              <a:prstGeom prst="rect">
                <a:avLst/>
              </a:prstGeom>
            </p:spPr>
            <p:txBody>
              <a:bodyPr lIns="50800" tIns="50800" rIns="50800" bIns="50800" rtlCol="0" anchor="ctr"/>
              <a:lstStyle/>
              <a:p>
                <a:pPr algn="ctr">
                  <a:lnSpc>
                    <a:spcPts val="2520"/>
                  </a:lnSpc>
                </a:pPr>
                <a:endParaRPr/>
              </a:p>
            </p:txBody>
          </p:sp>
        </p:grpSp>
        <p:sp>
          <p:nvSpPr>
            <p:cNvPr id="40" name="TextBox 40"/>
            <p:cNvSpPr txBox="1"/>
            <p:nvPr/>
          </p:nvSpPr>
          <p:spPr>
            <a:xfrm>
              <a:off x="1027368" y="-66675"/>
              <a:ext cx="6334855"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How have emissions changed over the period 1990–2024?</a:t>
              </a:r>
            </a:p>
          </p:txBody>
        </p:sp>
      </p:grpSp>
      <p:grpSp>
        <p:nvGrpSpPr>
          <p:cNvPr id="41" name="Group 41"/>
          <p:cNvGrpSpPr/>
          <p:nvPr/>
        </p:nvGrpSpPr>
        <p:grpSpPr>
          <a:xfrm>
            <a:off x="330688" y="5854751"/>
            <a:ext cx="5493149" cy="777240"/>
            <a:chOff x="0" y="0"/>
            <a:chExt cx="7324199" cy="1036320"/>
          </a:xfrm>
        </p:grpSpPr>
        <p:grpSp>
          <p:nvGrpSpPr>
            <p:cNvPr id="42" name="Group 42"/>
            <p:cNvGrpSpPr/>
            <p:nvPr/>
          </p:nvGrpSpPr>
          <p:grpSpPr>
            <a:xfrm>
              <a:off x="0" y="0"/>
              <a:ext cx="786666" cy="541934"/>
              <a:chOff x="0" y="0"/>
              <a:chExt cx="774277" cy="533400"/>
            </a:xfrm>
          </p:grpSpPr>
          <p:sp>
            <p:nvSpPr>
              <p:cNvPr id="43" name="Freeform 43"/>
              <p:cNvSpPr/>
              <p:nvPr/>
            </p:nvSpPr>
            <p:spPr>
              <a:xfrm>
                <a:off x="0" y="0"/>
                <a:ext cx="774277" cy="533400"/>
              </a:xfrm>
              <a:custGeom>
                <a:avLst/>
                <a:gdLst/>
                <a:ahLst/>
                <a:cxnLst/>
                <a:rect l="l" t="t" r="r" b="b"/>
                <a:pathLst>
                  <a:path w="774277" h="533400">
                    <a:moveTo>
                      <a:pt x="439618" y="0"/>
                    </a:moveTo>
                    <a:cubicBezTo>
                      <a:pt x="448111" y="0"/>
                      <a:pt x="456654" y="0"/>
                      <a:pt x="465130" y="0"/>
                    </a:cubicBezTo>
                    <a:cubicBezTo>
                      <a:pt x="532706" y="8909"/>
                      <a:pt x="574938" y="38564"/>
                      <a:pt x="594174" y="87090"/>
                    </a:cubicBezTo>
                    <a:cubicBezTo>
                      <a:pt x="706835" y="80618"/>
                      <a:pt x="789467" y="172373"/>
                      <a:pt x="738828" y="262426"/>
                    </a:cubicBezTo>
                    <a:cubicBezTo>
                      <a:pt x="755427" y="281349"/>
                      <a:pt x="769276" y="302517"/>
                      <a:pt x="774277" y="330926"/>
                    </a:cubicBezTo>
                    <a:cubicBezTo>
                      <a:pt x="774277" y="339065"/>
                      <a:pt x="774277" y="347184"/>
                      <a:pt x="774277" y="355321"/>
                    </a:cubicBezTo>
                    <a:cubicBezTo>
                      <a:pt x="759372" y="427627"/>
                      <a:pt x="695237" y="476486"/>
                      <a:pt x="589944" y="463333"/>
                    </a:cubicBezTo>
                    <a:cubicBezTo>
                      <a:pt x="562852" y="500459"/>
                      <a:pt x="514646" y="537638"/>
                      <a:pt x="439633" y="533008"/>
                    </a:cubicBezTo>
                    <a:cubicBezTo>
                      <a:pt x="400860" y="530570"/>
                      <a:pt x="373886" y="516453"/>
                      <a:pt x="350270" y="499302"/>
                    </a:cubicBezTo>
                    <a:cubicBezTo>
                      <a:pt x="325395" y="513559"/>
                      <a:pt x="298455" y="524747"/>
                      <a:pt x="259531" y="524871"/>
                    </a:cubicBezTo>
                    <a:cubicBezTo>
                      <a:pt x="169478" y="525082"/>
                      <a:pt x="109237" y="470155"/>
                      <a:pt x="107777" y="394815"/>
                    </a:cubicBezTo>
                    <a:cubicBezTo>
                      <a:pt x="49885" y="377190"/>
                      <a:pt x="10675" y="344291"/>
                      <a:pt x="0" y="287995"/>
                    </a:cubicBezTo>
                    <a:cubicBezTo>
                      <a:pt x="0" y="279858"/>
                      <a:pt x="0" y="271704"/>
                      <a:pt x="0" y="263601"/>
                    </a:cubicBezTo>
                    <a:cubicBezTo>
                      <a:pt x="11783" y="207816"/>
                      <a:pt x="48861" y="172776"/>
                      <a:pt x="110597" y="157922"/>
                    </a:cubicBezTo>
                    <a:cubicBezTo>
                      <a:pt x="106887" y="63818"/>
                      <a:pt x="230375" y="5016"/>
                      <a:pt x="331824" y="46474"/>
                    </a:cubicBezTo>
                    <a:cubicBezTo>
                      <a:pt x="355978" y="25973"/>
                      <a:pt x="390151" y="3613"/>
                      <a:pt x="439618" y="0"/>
                    </a:cubicBezTo>
                    <a:close/>
                  </a:path>
                </a:pathLst>
              </a:custGeom>
              <a:solidFill>
                <a:srgbClr val="03C4A1"/>
              </a:solidFill>
            </p:spPr>
            <p:txBody>
              <a:bodyPr/>
              <a:lstStyle/>
              <a:p>
                <a:endParaRPr lang="en-US"/>
              </a:p>
            </p:txBody>
          </p:sp>
          <p:sp>
            <p:nvSpPr>
              <p:cNvPr id="44" name="TextBox 44"/>
              <p:cNvSpPr txBox="1"/>
              <p:nvPr/>
            </p:nvSpPr>
            <p:spPr>
              <a:xfrm>
                <a:off x="36294" y="88900"/>
                <a:ext cx="701689" cy="368300"/>
              </a:xfrm>
              <a:prstGeom prst="rect">
                <a:avLst/>
              </a:prstGeom>
            </p:spPr>
            <p:txBody>
              <a:bodyPr lIns="50800" tIns="50800" rIns="50800" bIns="50800" rtlCol="0" anchor="ctr"/>
              <a:lstStyle/>
              <a:p>
                <a:pPr algn="r">
                  <a:lnSpc>
                    <a:spcPts val="2520"/>
                  </a:lnSpc>
                </a:pPr>
                <a:endParaRPr/>
              </a:p>
            </p:txBody>
          </p:sp>
        </p:grpSp>
        <p:sp>
          <p:nvSpPr>
            <p:cNvPr id="45" name="TextBox 45"/>
            <p:cNvSpPr txBox="1"/>
            <p:nvPr/>
          </p:nvSpPr>
          <p:spPr>
            <a:xfrm>
              <a:off x="1016474" y="-66675"/>
              <a:ext cx="6307725"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What are the top emitting countries?</a:t>
              </a:r>
            </a:p>
          </p:txBody>
        </p:sp>
      </p:grpSp>
      <p:grpSp>
        <p:nvGrpSpPr>
          <p:cNvPr id="46" name="Group 46"/>
          <p:cNvGrpSpPr/>
          <p:nvPr/>
        </p:nvGrpSpPr>
        <p:grpSpPr>
          <a:xfrm>
            <a:off x="330688" y="7149808"/>
            <a:ext cx="5464719" cy="777240"/>
            <a:chOff x="0" y="0"/>
            <a:chExt cx="7286292" cy="1036320"/>
          </a:xfrm>
        </p:grpSpPr>
        <p:grpSp>
          <p:nvGrpSpPr>
            <p:cNvPr id="47" name="Group 47"/>
            <p:cNvGrpSpPr/>
            <p:nvPr/>
          </p:nvGrpSpPr>
          <p:grpSpPr>
            <a:xfrm>
              <a:off x="0" y="0"/>
              <a:ext cx="825805" cy="541934"/>
              <a:chOff x="0" y="0"/>
              <a:chExt cx="812800" cy="533400"/>
            </a:xfrm>
          </p:grpSpPr>
          <p:sp>
            <p:nvSpPr>
              <p:cNvPr id="48" name="Freeform 48"/>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49" name="TextBox 49"/>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50" name="TextBox 50"/>
            <p:cNvSpPr txBox="1"/>
            <p:nvPr/>
          </p:nvSpPr>
          <p:spPr>
            <a:xfrm>
              <a:off x="1183601" y="-66675"/>
              <a:ext cx="6102692" cy="11029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How are the regions ranked in </a:t>
              </a:r>
            </a:p>
            <a:p>
              <a:pPr algn="l">
                <a:lnSpc>
                  <a:spcPts val="3359"/>
                </a:lnSpc>
              </a:pPr>
              <a:r>
                <a:rPr lang="en-US" sz="2400">
                  <a:solidFill>
                    <a:srgbClr val="000000"/>
                  </a:solidFill>
                  <a:latin typeface="Poppins"/>
                  <a:ea typeface="Poppins"/>
                  <a:cs typeface="Poppins"/>
                  <a:sym typeface="Poppins"/>
                </a:rPr>
                <a:t>terms of their emissions?</a:t>
              </a:r>
            </a:p>
          </p:txBody>
        </p:sp>
      </p:grpSp>
      <p:grpSp>
        <p:nvGrpSpPr>
          <p:cNvPr id="51" name="Group 51"/>
          <p:cNvGrpSpPr/>
          <p:nvPr/>
        </p:nvGrpSpPr>
        <p:grpSpPr>
          <a:xfrm>
            <a:off x="330688" y="8641423"/>
            <a:ext cx="5464719" cy="1196340"/>
            <a:chOff x="0" y="0"/>
            <a:chExt cx="7286292" cy="1595120"/>
          </a:xfrm>
        </p:grpSpPr>
        <p:grpSp>
          <p:nvGrpSpPr>
            <p:cNvPr id="52" name="Group 52"/>
            <p:cNvGrpSpPr/>
            <p:nvPr/>
          </p:nvGrpSpPr>
          <p:grpSpPr>
            <a:xfrm>
              <a:off x="0" y="0"/>
              <a:ext cx="825805" cy="541934"/>
              <a:chOff x="0" y="0"/>
              <a:chExt cx="812800" cy="533400"/>
            </a:xfrm>
          </p:grpSpPr>
          <p:sp>
            <p:nvSpPr>
              <p:cNvPr id="53" name="Freeform 53"/>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54" name="TextBox 54"/>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55" name="TextBox 55"/>
            <p:cNvSpPr txBox="1"/>
            <p:nvPr/>
          </p:nvSpPr>
          <p:spPr>
            <a:xfrm>
              <a:off x="1183601" y="-66675"/>
              <a:ext cx="6102692" cy="1661795"/>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How are the income groups ranked in terms of their emissions?</a:t>
              </a:r>
            </a:p>
          </p:txBody>
        </p:sp>
      </p:grpSp>
      <p:sp>
        <p:nvSpPr>
          <p:cNvPr id="56" name="TextBox 56"/>
          <p:cNvSpPr txBox="1"/>
          <p:nvPr/>
        </p:nvSpPr>
        <p:spPr>
          <a:xfrm>
            <a:off x="5104470" y="697985"/>
            <a:ext cx="6720041" cy="1943100"/>
          </a:xfrm>
          <a:prstGeom prst="rect">
            <a:avLst/>
          </a:prstGeom>
        </p:spPr>
        <p:txBody>
          <a:bodyPr lIns="0" tIns="0" rIns="0" bIns="0" rtlCol="0" anchor="t">
            <a:spAutoFit/>
          </a:bodyPr>
          <a:lstStyle/>
          <a:p>
            <a:pPr algn="ctr">
              <a:lnSpc>
                <a:spcPts val="7679"/>
              </a:lnSpc>
            </a:pPr>
            <a:r>
              <a:rPr lang="en-US" sz="6399" b="1" dirty="0">
                <a:solidFill>
                  <a:srgbClr val="073B3A"/>
                </a:solidFill>
                <a:latin typeface="Bricolage Grotesque Bold"/>
                <a:ea typeface="Bricolage Grotesque Bold"/>
                <a:cs typeface="Bricolage Grotesque Bold"/>
                <a:sym typeface="Bricolage Grotesque Bold"/>
              </a:rPr>
              <a:t>02</a:t>
            </a:r>
          </a:p>
          <a:p>
            <a:pPr algn="ctr">
              <a:lnSpc>
                <a:spcPts val="7679"/>
              </a:lnSpc>
            </a:pPr>
            <a:r>
              <a:rPr lang="en-US" sz="6399" b="1" dirty="0">
                <a:solidFill>
                  <a:srgbClr val="073B3A"/>
                </a:solidFill>
                <a:latin typeface="Bricolage Grotesque Bold"/>
                <a:ea typeface="Bricolage Grotesque Bold"/>
                <a:cs typeface="Bricolage Grotesque Bold"/>
                <a:sym typeface="Bricolage Grotesque Bold"/>
              </a:rPr>
              <a:t>KEY OBJECTIVES</a:t>
            </a:r>
          </a:p>
        </p:txBody>
      </p:sp>
      <p:grpSp>
        <p:nvGrpSpPr>
          <p:cNvPr id="57" name="Group 57"/>
          <p:cNvGrpSpPr/>
          <p:nvPr/>
        </p:nvGrpSpPr>
        <p:grpSpPr>
          <a:xfrm rot="-5400000">
            <a:off x="-52014" y="-645543"/>
            <a:ext cx="1758287" cy="2871869"/>
            <a:chOff x="0" y="0"/>
            <a:chExt cx="381000" cy="622300"/>
          </a:xfrm>
        </p:grpSpPr>
        <p:sp>
          <p:nvSpPr>
            <p:cNvPr id="58" name="Freeform 58"/>
            <p:cNvSpPr/>
            <p:nvPr/>
          </p:nvSpPr>
          <p:spPr>
            <a:xfrm>
              <a:off x="0" y="0"/>
              <a:ext cx="381000" cy="622300"/>
            </a:xfrm>
            <a:custGeom>
              <a:avLst/>
              <a:gdLst/>
              <a:ahLst/>
              <a:cxnLst/>
              <a:rect l="l" t="t" r="r" b="b"/>
              <a:pathLst>
                <a:path w="381000" h="622300">
                  <a:moveTo>
                    <a:pt x="381000" y="49530"/>
                  </a:moveTo>
                  <a:lnTo>
                    <a:pt x="381000" y="453390"/>
                  </a:lnTo>
                  <a:lnTo>
                    <a:pt x="190500" y="622300"/>
                  </a:lnTo>
                  <a:lnTo>
                    <a:pt x="0" y="453390"/>
                  </a:lnTo>
                  <a:lnTo>
                    <a:pt x="0" y="49530"/>
                  </a:lnTo>
                  <a:cubicBezTo>
                    <a:pt x="0" y="22860"/>
                    <a:pt x="22860" y="0"/>
                    <a:pt x="49530" y="0"/>
                  </a:cubicBezTo>
                  <a:lnTo>
                    <a:pt x="331470" y="0"/>
                  </a:lnTo>
                  <a:cubicBezTo>
                    <a:pt x="358140" y="0"/>
                    <a:pt x="381000" y="22860"/>
                    <a:pt x="381000" y="49530"/>
                  </a:cubicBezTo>
                  <a:close/>
                </a:path>
              </a:pathLst>
            </a:custGeom>
            <a:solidFill>
              <a:srgbClr val="03C4A1"/>
            </a:solidFill>
          </p:spPr>
          <p:txBody>
            <a:bodyPr/>
            <a:lstStyle/>
            <a:p>
              <a:endParaRPr lang="en-US"/>
            </a:p>
          </p:txBody>
        </p:sp>
        <p:sp>
          <p:nvSpPr>
            <p:cNvPr id="59" name="TextBox 59"/>
            <p:cNvSpPr txBox="1"/>
            <p:nvPr/>
          </p:nvSpPr>
          <p:spPr>
            <a:xfrm>
              <a:off x="0" y="0"/>
              <a:ext cx="381000" cy="445770"/>
            </a:xfrm>
            <a:prstGeom prst="rect">
              <a:avLst/>
            </a:prstGeom>
          </p:spPr>
          <p:txBody>
            <a:bodyPr lIns="50800" tIns="50800" rIns="50800" bIns="50800" rtlCol="0" anchor="ctr"/>
            <a:lstStyle/>
            <a:p>
              <a:pPr algn="ctr">
                <a:lnSpc>
                  <a:spcPts val="2520"/>
                </a:lnSpc>
              </a:pPr>
              <a:endParaRPr/>
            </a:p>
          </p:txBody>
        </p:sp>
      </p:grpSp>
      <p:grpSp>
        <p:nvGrpSpPr>
          <p:cNvPr id="60" name="Group 60"/>
          <p:cNvGrpSpPr/>
          <p:nvPr/>
        </p:nvGrpSpPr>
        <p:grpSpPr>
          <a:xfrm>
            <a:off x="17525026" y="-724084"/>
            <a:ext cx="1889449" cy="3086100"/>
            <a:chOff x="0" y="0"/>
            <a:chExt cx="381000" cy="622300"/>
          </a:xfrm>
        </p:grpSpPr>
        <p:sp>
          <p:nvSpPr>
            <p:cNvPr id="61" name="Freeform 61"/>
            <p:cNvSpPr/>
            <p:nvPr/>
          </p:nvSpPr>
          <p:spPr>
            <a:xfrm>
              <a:off x="0" y="0"/>
              <a:ext cx="381000" cy="622300"/>
            </a:xfrm>
            <a:custGeom>
              <a:avLst/>
              <a:gdLst/>
              <a:ahLst/>
              <a:cxnLst/>
              <a:rect l="l" t="t" r="r" b="b"/>
              <a:pathLst>
                <a:path w="381000" h="622300">
                  <a:moveTo>
                    <a:pt x="381000" y="49530"/>
                  </a:moveTo>
                  <a:lnTo>
                    <a:pt x="381000" y="453390"/>
                  </a:lnTo>
                  <a:lnTo>
                    <a:pt x="190500" y="622300"/>
                  </a:lnTo>
                  <a:lnTo>
                    <a:pt x="0" y="453390"/>
                  </a:lnTo>
                  <a:lnTo>
                    <a:pt x="0" y="49530"/>
                  </a:lnTo>
                  <a:cubicBezTo>
                    <a:pt x="0" y="22860"/>
                    <a:pt x="22860" y="0"/>
                    <a:pt x="49530" y="0"/>
                  </a:cubicBezTo>
                  <a:lnTo>
                    <a:pt x="331470" y="0"/>
                  </a:lnTo>
                  <a:cubicBezTo>
                    <a:pt x="358140" y="0"/>
                    <a:pt x="381000" y="22860"/>
                    <a:pt x="381000" y="49530"/>
                  </a:cubicBezTo>
                  <a:close/>
                </a:path>
              </a:pathLst>
            </a:custGeom>
            <a:solidFill>
              <a:srgbClr val="03C4A1"/>
            </a:solidFill>
          </p:spPr>
          <p:txBody>
            <a:bodyPr/>
            <a:lstStyle/>
            <a:p>
              <a:endParaRPr lang="en-US"/>
            </a:p>
          </p:txBody>
        </p:sp>
        <p:sp>
          <p:nvSpPr>
            <p:cNvPr id="62" name="TextBox 62"/>
            <p:cNvSpPr txBox="1"/>
            <p:nvPr/>
          </p:nvSpPr>
          <p:spPr>
            <a:xfrm>
              <a:off x="0" y="0"/>
              <a:ext cx="381000" cy="445770"/>
            </a:xfrm>
            <a:prstGeom prst="rect">
              <a:avLst/>
            </a:prstGeom>
          </p:spPr>
          <p:txBody>
            <a:bodyPr lIns="50800" tIns="50800" rIns="50800" bIns="50800" rtlCol="0" anchor="ctr"/>
            <a:lstStyle/>
            <a:p>
              <a:pPr algn="ctr">
                <a:lnSpc>
                  <a:spcPts val="2520"/>
                </a:lnSpc>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29160" y="2390941"/>
            <a:ext cx="3366656" cy="6867359"/>
            <a:chOff x="0" y="0"/>
            <a:chExt cx="521583" cy="1063934"/>
          </a:xfrm>
        </p:grpSpPr>
        <p:sp>
          <p:nvSpPr>
            <p:cNvPr id="3" name="Freeform 3"/>
            <p:cNvSpPr/>
            <p:nvPr/>
          </p:nvSpPr>
          <p:spPr>
            <a:xfrm>
              <a:off x="0" y="0"/>
              <a:ext cx="521583" cy="1063934"/>
            </a:xfrm>
            <a:custGeom>
              <a:avLst/>
              <a:gdLst/>
              <a:ahLst/>
              <a:cxnLst/>
              <a:rect l="l" t="t" r="r" b="b"/>
              <a:pathLst>
                <a:path w="521583" h="1063934">
                  <a:moveTo>
                    <a:pt x="68988" y="0"/>
                  </a:moveTo>
                  <a:lnTo>
                    <a:pt x="452595" y="0"/>
                  </a:lnTo>
                  <a:cubicBezTo>
                    <a:pt x="490696" y="0"/>
                    <a:pt x="521583" y="30887"/>
                    <a:pt x="521583" y="68988"/>
                  </a:cubicBezTo>
                  <a:lnTo>
                    <a:pt x="521583" y="994946"/>
                  </a:lnTo>
                  <a:cubicBezTo>
                    <a:pt x="521583" y="1033047"/>
                    <a:pt x="490696" y="1063934"/>
                    <a:pt x="452595" y="1063934"/>
                  </a:cubicBezTo>
                  <a:lnTo>
                    <a:pt x="68988" y="1063934"/>
                  </a:lnTo>
                  <a:cubicBezTo>
                    <a:pt x="30887" y="1063934"/>
                    <a:pt x="0" y="1033047"/>
                    <a:pt x="0" y="994946"/>
                  </a:cubicBezTo>
                  <a:lnTo>
                    <a:pt x="0" y="68988"/>
                  </a:lnTo>
                  <a:cubicBezTo>
                    <a:pt x="0" y="30887"/>
                    <a:pt x="30887" y="0"/>
                    <a:pt x="68988" y="0"/>
                  </a:cubicBezTo>
                  <a:close/>
                </a:path>
              </a:pathLst>
            </a:custGeom>
            <a:blipFill>
              <a:blip r:embed="rId2"/>
              <a:stretch>
                <a:fillRect l="-93048" r="-93048"/>
              </a:stretch>
            </a:blipFill>
          </p:spPr>
          <p:txBody>
            <a:bodyPr/>
            <a:lstStyle/>
            <a:p>
              <a:endParaRPr lang="en-US"/>
            </a:p>
          </p:txBody>
        </p:sp>
      </p:grpSp>
      <p:grpSp>
        <p:nvGrpSpPr>
          <p:cNvPr id="4" name="Group 4"/>
          <p:cNvGrpSpPr/>
          <p:nvPr/>
        </p:nvGrpSpPr>
        <p:grpSpPr>
          <a:xfrm>
            <a:off x="12598298" y="2390941"/>
            <a:ext cx="8219818" cy="3289756"/>
            <a:chOff x="0" y="0"/>
            <a:chExt cx="1273465" cy="509669"/>
          </a:xfrm>
        </p:grpSpPr>
        <p:sp>
          <p:nvSpPr>
            <p:cNvPr id="5" name="Freeform 5"/>
            <p:cNvSpPr/>
            <p:nvPr/>
          </p:nvSpPr>
          <p:spPr>
            <a:xfrm>
              <a:off x="0" y="0"/>
              <a:ext cx="1273465" cy="509669"/>
            </a:xfrm>
            <a:custGeom>
              <a:avLst/>
              <a:gdLst/>
              <a:ahLst/>
              <a:cxnLst/>
              <a:rect l="l" t="t" r="r" b="b"/>
              <a:pathLst>
                <a:path w="1273465" h="509669">
                  <a:moveTo>
                    <a:pt x="28256" y="0"/>
                  </a:moveTo>
                  <a:lnTo>
                    <a:pt x="1245209" y="0"/>
                  </a:lnTo>
                  <a:cubicBezTo>
                    <a:pt x="1260814" y="0"/>
                    <a:pt x="1273465" y="12651"/>
                    <a:pt x="1273465" y="28256"/>
                  </a:cubicBezTo>
                  <a:lnTo>
                    <a:pt x="1273465" y="481413"/>
                  </a:lnTo>
                  <a:cubicBezTo>
                    <a:pt x="1273465" y="497019"/>
                    <a:pt x="1260814" y="509669"/>
                    <a:pt x="1245209" y="509669"/>
                  </a:cubicBezTo>
                  <a:lnTo>
                    <a:pt x="28256" y="509669"/>
                  </a:lnTo>
                  <a:cubicBezTo>
                    <a:pt x="12651" y="509669"/>
                    <a:pt x="0" y="497019"/>
                    <a:pt x="0" y="481413"/>
                  </a:cubicBezTo>
                  <a:lnTo>
                    <a:pt x="0" y="28256"/>
                  </a:lnTo>
                  <a:cubicBezTo>
                    <a:pt x="0" y="12651"/>
                    <a:pt x="12651" y="0"/>
                    <a:pt x="28256" y="0"/>
                  </a:cubicBezTo>
                  <a:close/>
                </a:path>
              </a:pathLst>
            </a:custGeom>
            <a:blipFill>
              <a:blip r:embed="rId2"/>
              <a:stretch>
                <a:fillRect t="-39743" b="-38339"/>
              </a:stretch>
            </a:blipFill>
          </p:spPr>
          <p:txBody>
            <a:bodyPr/>
            <a:lstStyle/>
            <a:p>
              <a:endParaRPr lang="en-US"/>
            </a:p>
          </p:txBody>
        </p:sp>
      </p:grpSp>
      <p:grpSp>
        <p:nvGrpSpPr>
          <p:cNvPr id="6" name="Group 6"/>
          <p:cNvGrpSpPr/>
          <p:nvPr/>
        </p:nvGrpSpPr>
        <p:grpSpPr>
          <a:xfrm>
            <a:off x="12598298" y="5755801"/>
            <a:ext cx="8219818" cy="3289756"/>
            <a:chOff x="0" y="0"/>
            <a:chExt cx="1273465" cy="509669"/>
          </a:xfrm>
        </p:grpSpPr>
        <p:sp>
          <p:nvSpPr>
            <p:cNvPr id="7" name="Freeform 7"/>
            <p:cNvSpPr/>
            <p:nvPr/>
          </p:nvSpPr>
          <p:spPr>
            <a:xfrm>
              <a:off x="0" y="0"/>
              <a:ext cx="1273465" cy="509669"/>
            </a:xfrm>
            <a:custGeom>
              <a:avLst/>
              <a:gdLst/>
              <a:ahLst/>
              <a:cxnLst/>
              <a:rect l="l" t="t" r="r" b="b"/>
              <a:pathLst>
                <a:path w="1273465" h="509669">
                  <a:moveTo>
                    <a:pt x="28256" y="0"/>
                  </a:moveTo>
                  <a:lnTo>
                    <a:pt x="1245209" y="0"/>
                  </a:lnTo>
                  <a:cubicBezTo>
                    <a:pt x="1260814" y="0"/>
                    <a:pt x="1273465" y="12651"/>
                    <a:pt x="1273465" y="28256"/>
                  </a:cubicBezTo>
                  <a:lnTo>
                    <a:pt x="1273465" y="481413"/>
                  </a:lnTo>
                  <a:cubicBezTo>
                    <a:pt x="1273465" y="497019"/>
                    <a:pt x="1260814" y="509669"/>
                    <a:pt x="1245209" y="509669"/>
                  </a:cubicBezTo>
                  <a:lnTo>
                    <a:pt x="28256" y="509669"/>
                  </a:lnTo>
                  <a:cubicBezTo>
                    <a:pt x="12651" y="509669"/>
                    <a:pt x="0" y="497019"/>
                    <a:pt x="0" y="481413"/>
                  </a:cubicBezTo>
                  <a:lnTo>
                    <a:pt x="0" y="28256"/>
                  </a:lnTo>
                  <a:cubicBezTo>
                    <a:pt x="0" y="12651"/>
                    <a:pt x="12651" y="0"/>
                    <a:pt x="28256" y="0"/>
                  </a:cubicBezTo>
                  <a:close/>
                </a:path>
              </a:pathLst>
            </a:custGeom>
            <a:blipFill>
              <a:blip r:embed="rId2"/>
              <a:stretch>
                <a:fillRect t="-39743" b="-38339"/>
              </a:stretch>
            </a:blipFill>
          </p:spPr>
          <p:txBody>
            <a:bodyPr/>
            <a:lstStyle/>
            <a:p>
              <a:endParaRPr lang="en-US"/>
            </a:p>
          </p:txBody>
        </p:sp>
      </p:grpSp>
      <p:grpSp>
        <p:nvGrpSpPr>
          <p:cNvPr id="8" name="Group 8"/>
          <p:cNvGrpSpPr/>
          <p:nvPr/>
        </p:nvGrpSpPr>
        <p:grpSpPr>
          <a:xfrm>
            <a:off x="334919" y="2582062"/>
            <a:ext cx="619354" cy="406451"/>
            <a:chOff x="0" y="0"/>
            <a:chExt cx="812800" cy="533400"/>
          </a:xfrm>
        </p:grpSpPr>
        <p:sp>
          <p:nvSpPr>
            <p:cNvPr id="9" name="Freeform 9"/>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10" name="TextBox 10"/>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11" name="Group 11"/>
          <p:cNvGrpSpPr/>
          <p:nvPr/>
        </p:nvGrpSpPr>
        <p:grpSpPr>
          <a:xfrm>
            <a:off x="334919" y="4056530"/>
            <a:ext cx="619354" cy="406451"/>
            <a:chOff x="0" y="0"/>
            <a:chExt cx="812800" cy="533400"/>
          </a:xfrm>
        </p:grpSpPr>
        <p:sp>
          <p:nvSpPr>
            <p:cNvPr id="12" name="Freeform 12"/>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13" name="TextBox 13"/>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334919" y="5755801"/>
            <a:ext cx="619354" cy="406451"/>
            <a:chOff x="0" y="0"/>
            <a:chExt cx="812800" cy="533400"/>
          </a:xfrm>
        </p:grpSpPr>
        <p:sp>
          <p:nvSpPr>
            <p:cNvPr id="15" name="Freeform 15"/>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16" name="TextBox 16"/>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17" name="Group 17"/>
          <p:cNvGrpSpPr/>
          <p:nvPr/>
        </p:nvGrpSpPr>
        <p:grpSpPr>
          <a:xfrm>
            <a:off x="334919" y="7376524"/>
            <a:ext cx="619354" cy="406451"/>
            <a:chOff x="0" y="0"/>
            <a:chExt cx="812800" cy="533400"/>
          </a:xfrm>
        </p:grpSpPr>
        <p:sp>
          <p:nvSpPr>
            <p:cNvPr id="18" name="Freeform 18"/>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19" name="TextBox 19"/>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20" name="Group 20"/>
          <p:cNvGrpSpPr/>
          <p:nvPr/>
        </p:nvGrpSpPr>
        <p:grpSpPr>
          <a:xfrm>
            <a:off x="334919" y="8842332"/>
            <a:ext cx="619354" cy="406451"/>
            <a:chOff x="0" y="0"/>
            <a:chExt cx="812800" cy="533400"/>
          </a:xfrm>
        </p:grpSpPr>
        <p:sp>
          <p:nvSpPr>
            <p:cNvPr id="21" name="Freeform 21"/>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22" name="TextBox 22"/>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grpSp>
        <p:nvGrpSpPr>
          <p:cNvPr id="23" name="Group 23"/>
          <p:cNvGrpSpPr/>
          <p:nvPr/>
        </p:nvGrpSpPr>
        <p:grpSpPr>
          <a:xfrm>
            <a:off x="15776534" y="-1001489"/>
            <a:ext cx="3987159" cy="2616573"/>
            <a:chOff x="0" y="0"/>
            <a:chExt cx="812800" cy="533400"/>
          </a:xfrm>
        </p:grpSpPr>
        <p:sp>
          <p:nvSpPr>
            <p:cNvPr id="24" name="Freeform 24"/>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25" name="TextBox 25"/>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26" name="Freeform 26"/>
          <p:cNvSpPr/>
          <p:nvPr/>
        </p:nvSpPr>
        <p:spPr>
          <a:xfrm>
            <a:off x="17203980" y="9121757"/>
            <a:ext cx="1084020" cy="996599"/>
          </a:xfrm>
          <a:custGeom>
            <a:avLst/>
            <a:gdLst/>
            <a:ahLst/>
            <a:cxnLst/>
            <a:rect l="l" t="t" r="r" b="b"/>
            <a:pathLst>
              <a:path w="1084020" h="996599">
                <a:moveTo>
                  <a:pt x="0" y="0"/>
                </a:moveTo>
                <a:lnTo>
                  <a:pt x="1084020" y="0"/>
                </a:lnTo>
                <a:lnTo>
                  <a:pt x="1084020" y="996599"/>
                </a:lnTo>
                <a:lnTo>
                  <a:pt x="0" y="996599"/>
                </a:lnTo>
                <a:lnTo>
                  <a:pt x="0" y="0"/>
                </a:lnTo>
                <a:close/>
              </a:path>
            </a:pathLst>
          </a:custGeom>
          <a:blipFill>
            <a:blip r:embed="rId3"/>
            <a:stretch>
              <a:fillRect/>
            </a:stretch>
          </a:blipFill>
        </p:spPr>
        <p:txBody>
          <a:bodyPr/>
          <a:lstStyle/>
          <a:p>
            <a:endParaRPr lang="en-US"/>
          </a:p>
        </p:txBody>
      </p:sp>
      <p:sp>
        <p:nvSpPr>
          <p:cNvPr id="27" name="TextBox 27"/>
          <p:cNvSpPr txBox="1"/>
          <p:nvPr/>
        </p:nvSpPr>
        <p:spPr>
          <a:xfrm>
            <a:off x="334919" y="222525"/>
            <a:ext cx="8115300" cy="1943100"/>
          </a:xfrm>
          <a:prstGeom prst="rect">
            <a:avLst/>
          </a:prstGeom>
        </p:spPr>
        <p:txBody>
          <a:bodyPr lIns="0" tIns="0" rIns="0" bIns="0" rtlCol="0" anchor="t">
            <a:spAutoFit/>
          </a:bodyPr>
          <a:lstStyle/>
          <a:p>
            <a:pPr algn="l">
              <a:lnSpc>
                <a:spcPts val="7679"/>
              </a:lnSpc>
            </a:pPr>
            <a:r>
              <a:rPr lang="en-US" sz="6399" b="1" dirty="0">
                <a:solidFill>
                  <a:srgbClr val="073B3A"/>
                </a:solidFill>
                <a:latin typeface="Bricolage Grotesque Bold"/>
                <a:ea typeface="Bricolage Grotesque Bold"/>
                <a:cs typeface="Bricolage Grotesque Bold"/>
                <a:sym typeface="Bricolage Grotesque Bold"/>
              </a:rPr>
              <a:t>03</a:t>
            </a:r>
          </a:p>
          <a:p>
            <a:pPr algn="l">
              <a:lnSpc>
                <a:spcPts val="7679"/>
              </a:lnSpc>
            </a:pPr>
            <a:r>
              <a:rPr lang="en-US" sz="6399" b="1" dirty="0">
                <a:solidFill>
                  <a:srgbClr val="073B3A"/>
                </a:solidFill>
                <a:latin typeface="Bricolage Grotesque Bold"/>
                <a:ea typeface="Bricolage Grotesque Bold"/>
                <a:cs typeface="Bricolage Grotesque Bold"/>
                <a:sym typeface="Bricolage Grotesque Bold"/>
              </a:rPr>
              <a:t>DATASET OVERVIEW </a:t>
            </a:r>
          </a:p>
        </p:txBody>
      </p:sp>
      <p:sp>
        <p:nvSpPr>
          <p:cNvPr id="28" name="TextBox 28"/>
          <p:cNvSpPr txBox="1"/>
          <p:nvPr/>
        </p:nvSpPr>
        <p:spPr>
          <a:xfrm>
            <a:off x="1196206" y="2533218"/>
            <a:ext cx="6392726" cy="8439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It includes data for countries with annual emission records from </a:t>
            </a:r>
            <a:r>
              <a:rPr lang="en-US" sz="2399">
                <a:solidFill>
                  <a:srgbClr val="03C4A1"/>
                </a:solidFill>
                <a:latin typeface="Poppins"/>
                <a:ea typeface="Poppins"/>
                <a:cs typeface="Poppins"/>
                <a:sym typeface="Poppins"/>
              </a:rPr>
              <a:t>1990 to 2024</a:t>
            </a:r>
          </a:p>
        </p:txBody>
      </p:sp>
      <p:sp>
        <p:nvSpPr>
          <p:cNvPr id="29" name="TextBox 29"/>
          <p:cNvSpPr txBox="1"/>
          <p:nvPr/>
        </p:nvSpPr>
        <p:spPr>
          <a:xfrm>
            <a:off x="1196206" y="4027565"/>
            <a:ext cx="6392726" cy="8439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The dataset covers different greenhouse gases (GHG).</a:t>
            </a:r>
          </a:p>
        </p:txBody>
      </p:sp>
      <p:sp>
        <p:nvSpPr>
          <p:cNvPr id="30" name="TextBox 30"/>
          <p:cNvSpPr txBox="1"/>
          <p:nvPr/>
        </p:nvSpPr>
        <p:spPr>
          <a:xfrm>
            <a:off x="1196206" y="5757945"/>
            <a:ext cx="6392726" cy="8439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Provides emission levels/values for each year.</a:t>
            </a:r>
          </a:p>
        </p:txBody>
      </p:sp>
      <p:sp>
        <p:nvSpPr>
          <p:cNvPr id="31" name="TextBox 31"/>
          <p:cNvSpPr txBox="1"/>
          <p:nvPr/>
        </p:nvSpPr>
        <p:spPr>
          <a:xfrm>
            <a:off x="1196206" y="7358160"/>
            <a:ext cx="6392726" cy="4248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Includes each country’s</a:t>
            </a:r>
            <a:r>
              <a:rPr lang="en-US" sz="2399">
                <a:solidFill>
                  <a:srgbClr val="03C4A1"/>
                </a:solidFill>
                <a:latin typeface="Poppins"/>
                <a:ea typeface="Poppins"/>
                <a:cs typeface="Poppins"/>
                <a:sym typeface="Poppins"/>
              </a:rPr>
              <a:t> income group.</a:t>
            </a:r>
          </a:p>
        </p:txBody>
      </p:sp>
      <p:sp>
        <p:nvSpPr>
          <p:cNvPr id="32" name="TextBox 32"/>
          <p:cNvSpPr txBox="1"/>
          <p:nvPr/>
        </p:nvSpPr>
        <p:spPr>
          <a:xfrm>
            <a:off x="1196206" y="8775657"/>
            <a:ext cx="6392726" cy="843915"/>
          </a:xfrm>
          <a:prstGeom prst="rect">
            <a:avLst/>
          </a:prstGeom>
        </p:spPr>
        <p:txBody>
          <a:bodyPr lIns="0" tIns="0" rIns="0" bIns="0" rtlCol="0" anchor="t">
            <a:spAutoFit/>
          </a:bodyPr>
          <a:lstStyle/>
          <a:p>
            <a:pPr algn="l">
              <a:lnSpc>
                <a:spcPts val="3359"/>
              </a:lnSpc>
            </a:pPr>
            <a:r>
              <a:rPr lang="en-US" sz="2399">
                <a:solidFill>
                  <a:srgbClr val="000000"/>
                </a:solidFill>
                <a:latin typeface="Poppins"/>
                <a:ea typeface="Poppins"/>
                <a:cs typeface="Poppins"/>
                <a:sym typeface="Poppins"/>
              </a:rPr>
              <a:t>Contains information about </a:t>
            </a:r>
            <a:r>
              <a:rPr lang="en-US" sz="2399">
                <a:solidFill>
                  <a:srgbClr val="03C4A1"/>
                </a:solidFill>
                <a:latin typeface="Poppins"/>
                <a:ea typeface="Poppins"/>
                <a:cs typeface="Poppins"/>
                <a:sym typeface="Poppins"/>
              </a:rPr>
              <a:t>sectors</a:t>
            </a:r>
            <a:r>
              <a:rPr lang="en-US" sz="2399">
                <a:solidFill>
                  <a:srgbClr val="000000"/>
                </a:solidFill>
                <a:latin typeface="Poppins"/>
                <a:ea typeface="Poppins"/>
                <a:cs typeface="Poppins"/>
                <a:sym typeface="Poppins"/>
              </a:rPr>
              <a:t> contributing to emissions.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12700" y="0"/>
                  </a:moveTo>
                  <a:lnTo>
                    <a:pt x="2820590" y="0"/>
                  </a:lnTo>
                  <a:cubicBezTo>
                    <a:pt x="2827604" y="0"/>
                    <a:pt x="2833290" y="5686"/>
                    <a:pt x="2833290" y="12700"/>
                  </a:cubicBezTo>
                  <a:lnTo>
                    <a:pt x="2833290" y="1581025"/>
                  </a:lnTo>
                  <a:cubicBezTo>
                    <a:pt x="2833290" y="1584394"/>
                    <a:pt x="2831952" y="1587624"/>
                    <a:pt x="2829570" y="1590006"/>
                  </a:cubicBezTo>
                  <a:cubicBezTo>
                    <a:pt x="2827188" y="1592387"/>
                    <a:pt x="2823958" y="1593725"/>
                    <a:pt x="2820590" y="1593725"/>
                  </a:cubicBezTo>
                  <a:lnTo>
                    <a:pt x="12700" y="1593725"/>
                  </a:lnTo>
                  <a:cubicBezTo>
                    <a:pt x="5686" y="1593725"/>
                    <a:pt x="0" y="1588040"/>
                    <a:pt x="0" y="1581025"/>
                  </a:cubicBezTo>
                  <a:lnTo>
                    <a:pt x="0" y="12700"/>
                  </a:lnTo>
                  <a:cubicBezTo>
                    <a:pt x="0" y="5686"/>
                    <a:pt x="5686" y="0"/>
                    <a:pt x="12700" y="0"/>
                  </a:cubicBezTo>
                  <a:close/>
                </a:path>
              </a:pathLst>
            </a:custGeom>
            <a:blipFill>
              <a:blip r:embed="rId2"/>
              <a:stretch>
                <a:fillRect l="-185" r="-185"/>
              </a:stretch>
            </a:blipFill>
          </p:spPr>
          <p:txBody>
            <a:bodyPr/>
            <a:lstStyle/>
            <a:p>
              <a:endParaRPr lang="en-US"/>
            </a:p>
          </p:txBody>
        </p:sp>
      </p:grpSp>
      <p:grpSp>
        <p:nvGrpSpPr>
          <p:cNvPr id="4" name="Group 4"/>
          <p:cNvGrpSpPr/>
          <p:nvPr/>
        </p:nvGrpSpPr>
        <p:grpSpPr>
          <a:xfrm>
            <a:off x="0" y="0"/>
            <a:ext cx="18288000" cy="10287000"/>
            <a:chOff x="0" y="0"/>
            <a:chExt cx="4099166" cy="2305781"/>
          </a:xfrm>
        </p:grpSpPr>
        <p:sp>
          <p:nvSpPr>
            <p:cNvPr id="5" name="Freeform 5"/>
            <p:cNvSpPr/>
            <p:nvPr/>
          </p:nvSpPr>
          <p:spPr>
            <a:xfrm>
              <a:off x="0" y="0"/>
              <a:ext cx="4099166" cy="2305781"/>
            </a:xfrm>
            <a:custGeom>
              <a:avLst/>
              <a:gdLst/>
              <a:ahLst/>
              <a:cxnLst/>
              <a:rect l="l" t="t" r="r" b="b"/>
              <a:pathLst>
                <a:path w="4099166" h="2305781">
                  <a:moveTo>
                    <a:pt x="12700" y="0"/>
                  </a:moveTo>
                  <a:lnTo>
                    <a:pt x="4086466" y="0"/>
                  </a:lnTo>
                  <a:cubicBezTo>
                    <a:pt x="4089834" y="0"/>
                    <a:pt x="4093064" y="1338"/>
                    <a:pt x="4095446" y="3720"/>
                  </a:cubicBezTo>
                  <a:cubicBezTo>
                    <a:pt x="4097828" y="6101"/>
                    <a:pt x="4099166" y="9332"/>
                    <a:pt x="4099166" y="12700"/>
                  </a:cubicBezTo>
                  <a:lnTo>
                    <a:pt x="4099166" y="2293081"/>
                  </a:lnTo>
                  <a:cubicBezTo>
                    <a:pt x="4099166" y="2300095"/>
                    <a:pt x="4093480" y="2305781"/>
                    <a:pt x="4086466" y="2305781"/>
                  </a:cubicBezTo>
                  <a:lnTo>
                    <a:pt x="12700" y="2305781"/>
                  </a:lnTo>
                  <a:cubicBezTo>
                    <a:pt x="9332" y="2305781"/>
                    <a:pt x="6101" y="2304442"/>
                    <a:pt x="3720" y="2302061"/>
                  </a:cubicBezTo>
                  <a:cubicBezTo>
                    <a:pt x="1338" y="2299679"/>
                    <a:pt x="0" y="2296449"/>
                    <a:pt x="0" y="2293081"/>
                  </a:cubicBezTo>
                  <a:lnTo>
                    <a:pt x="0" y="12700"/>
                  </a:lnTo>
                  <a:cubicBezTo>
                    <a:pt x="0" y="5686"/>
                    <a:pt x="5686" y="0"/>
                    <a:pt x="12700" y="0"/>
                  </a:cubicBezTo>
                  <a:close/>
                </a:path>
              </a:pathLst>
            </a:custGeom>
            <a:solidFill>
              <a:srgbClr val="073B3A">
                <a:alpha val="54902"/>
              </a:srgbClr>
            </a:solidFill>
            <a:ln w="12700">
              <a:solidFill>
                <a:srgbClr val="000000"/>
              </a:solidFill>
            </a:ln>
          </p:spPr>
          <p:txBody>
            <a:bodyPr/>
            <a:lstStyle/>
            <a:p>
              <a:endParaRPr lang="en-US"/>
            </a:p>
          </p:txBody>
        </p:sp>
      </p:grpSp>
      <p:sp>
        <p:nvSpPr>
          <p:cNvPr id="6" name="TextBox 6"/>
          <p:cNvSpPr txBox="1"/>
          <p:nvPr/>
        </p:nvSpPr>
        <p:spPr>
          <a:xfrm>
            <a:off x="7705511" y="4005311"/>
            <a:ext cx="2667856" cy="971550"/>
          </a:xfrm>
          <a:prstGeom prst="rect">
            <a:avLst/>
          </a:prstGeom>
        </p:spPr>
        <p:txBody>
          <a:bodyPr lIns="0" tIns="0" rIns="0" bIns="0" rtlCol="0" anchor="t">
            <a:spAutoFit/>
          </a:bodyPr>
          <a:lstStyle/>
          <a:p>
            <a:pPr algn="l">
              <a:lnSpc>
                <a:spcPts val="7679"/>
              </a:lnSpc>
            </a:pPr>
            <a:r>
              <a:rPr lang="en-US" sz="6399" b="1" dirty="0">
                <a:solidFill>
                  <a:srgbClr val="FFFFFF"/>
                </a:solidFill>
                <a:latin typeface="Bricolage Grotesque Bold"/>
                <a:ea typeface="Bricolage Grotesque Bold"/>
                <a:cs typeface="Bricolage Grotesque Bold"/>
                <a:sym typeface="Bricolage Grotesque Bold"/>
              </a:rPr>
              <a:t>STEPS</a:t>
            </a:r>
          </a:p>
        </p:txBody>
      </p:sp>
      <p:grpSp>
        <p:nvGrpSpPr>
          <p:cNvPr id="7" name="Group 7"/>
          <p:cNvGrpSpPr/>
          <p:nvPr/>
        </p:nvGrpSpPr>
        <p:grpSpPr>
          <a:xfrm rot="-5400000">
            <a:off x="8076049" y="5173626"/>
            <a:ext cx="2135903" cy="2876978"/>
            <a:chOff x="0" y="0"/>
            <a:chExt cx="603432" cy="812800"/>
          </a:xfrm>
        </p:grpSpPr>
        <p:sp>
          <p:nvSpPr>
            <p:cNvPr id="8" name="Freeform 8"/>
            <p:cNvSpPr/>
            <p:nvPr/>
          </p:nvSpPr>
          <p:spPr>
            <a:xfrm>
              <a:off x="0" y="0"/>
              <a:ext cx="603432" cy="812800"/>
            </a:xfrm>
            <a:custGeom>
              <a:avLst/>
              <a:gdLst/>
              <a:ahLst/>
              <a:cxnLst/>
              <a:rect l="l" t="t" r="r" b="b"/>
              <a:pathLst>
                <a:path w="603432" h="812800">
                  <a:moveTo>
                    <a:pt x="301716" y="812800"/>
                  </a:moveTo>
                  <a:lnTo>
                    <a:pt x="0" y="406400"/>
                  </a:lnTo>
                  <a:lnTo>
                    <a:pt x="203200" y="406400"/>
                  </a:lnTo>
                  <a:lnTo>
                    <a:pt x="203200" y="0"/>
                  </a:lnTo>
                  <a:lnTo>
                    <a:pt x="400232" y="0"/>
                  </a:lnTo>
                  <a:lnTo>
                    <a:pt x="400232" y="406400"/>
                  </a:lnTo>
                  <a:lnTo>
                    <a:pt x="603432" y="406400"/>
                  </a:lnTo>
                  <a:lnTo>
                    <a:pt x="301716" y="812800"/>
                  </a:lnTo>
                  <a:close/>
                </a:path>
              </a:pathLst>
            </a:custGeom>
            <a:solidFill>
              <a:srgbClr val="03C4A1"/>
            </a:solidFill>
          </p:spPr>
          <p:txBody>
            <a:bodyPr/>
            <a:lstStyle/>
            <a:p>
              <a:endParaRPr lang="en-US"/>
            </a:p>
          </p:txBody>
        </p:sp>
        <p:sp>
          <p:nvSpPr>
            <p:cNvPr id="9" name="TextBox 9"/>
            <p:cNvSpPr txBox="1"/>
            <p:nvPr/>
          </p:nvSpPr>
          <p:spPr>
            <a:xfrm>
              <a:off x="203200" y="0"/>
              <a:ext cx="197032" cy="711200"/>
            </a:xfrm>
            <a:prstGeom prst="rect">
              <a:avLst/>
            </a:prstGeom>
          </p:spPr>
          <p:txBody>
            <a:bodyPr lIns="50800" tIns="50800" rIns="50800" bIns="50800" rtlCol="0" anchor="ctr"/>
            <a:lstStyle/>
            <a:p>
              <a:pPr algn="ctr">
                <a:lnSpc>
                  <a:spcPts val="2520"/>
                </a:lnSpc>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30054" y="5390150"/>
            <a:ext cx="3366656" cy="561098"/>
            <a:chOff x="0" y="0"/>
            <a:chExt cx="4488874" cy="748131"/>
          </a:xfrm>
        </p:grpSpPr>
        <p:grpSp>
          <p:nvGrpSpPr>
            <p:cNvPr id="3" name="Group 3"/>
            <p:cNvGrpSpPr/>
            <p:nvPr/>
          </p:nvGrpSpPr>
          <p:grpSpPr>
            <a:xfrm>
              <a:off x="0" y="0"/>
              <a:ext cx="4488874" cy="748131"/>
              <a:chOff x="0" y="0"/>
              <a:chExt cx="886691" cy="147779"/>
            </a:xfrm>
          </p:grpSpPr>
          <p:sp>
            <p:nvSpPr>
              <p:cNvPr id="4" name="Freeform 4"/>
              <p:cNvSpPr/>
              <p:nvPr/>
            </p:nvSpPr>
            <p:spPr>
              <a:xfrm>
                <a:off x="0" y="0"/>
                <a:ext cx="886691" cy="147779"/>
              </a:xfrm>
              <a:custGeom>
                <a:avLst/>
                <a:gdLst/>
                <a:ahLst/>
                <a:cxnLst/>
                <a:rect l="l" t="t" r="r" b="b"/>
                <a:pathLst>
                  <a:path w="886691" h="147779">
                    <a:moveTo>
                      <a:pt x="73889" y="0"/>
                    </a:moveTo>
                    <a:lnTo>
                      <a:pt x="812802" y="0"/>
                    </a:lnTo>
                    <a:cubicBezTo>
                      <a:pt x="832399" y="0"/>
                      <a:pt x="851193" y="7785"/>
                      <a:pt x="865050" y="21642"/>
                    </a:cubicBezTo>
                    <a:cubicBezTo>
                      <a:pt x="878906" y="35499"/>
                      <a:pt x="886691" y="54293"/>
                      <a:pt x="886691" y="73889"/>
                    </a:cubicBezTo>
                    <a:lnTo>
                      <a:pt x="886691" y="73889"/>
                    </a:lnTo>
                    <a:cubicBezTo>
                      <a:pt x="886691" y="93486"/>
                      <a:pt x="878906" y="112280"/>
                      <a:pt x="865050" y="126137"/>
                    </a:cubicBezTo>
                    <a:cubicBezTo>
                      <a:pt x="851193" y="139994"/>
                      <a:pt x="832399" y="147779"/>
                      <a:pt x="812802" y="147779"/>
                    </a:cubicBezTo>
                    <a:lnTo>
                      <a:pt x="73889" y="147779"/>
                    </a:lnTo>
                    <a:cubicBezTo>
                      <a:pt x="54293" y="147779"/>
                      <a:pt x="35499" y="139994"/>
                      <a:pt x="21642" y="126137"/>
                    </a:cubicBezTo>
                    <a:cubicBezTo>
                      <a:pt x="7785" y="112280"/>
                      <a:pt x="0" y="93486"/>
                      <a:pt x="0" y="73889"/>
                    </a:cubicBezTo>
                    <a:lnTo>
                      <a:pt x="0" y="73889"/>
                    </a:lnTo>
                    <a:cubicBezTo>
                      <a:pt x="0" y="54293"/>
                      <a:pt x="7785" y="35499"/>
                      <a:pt x="21642" y="21642"/>
                    </a:cubicBezTo>
                    <a:cubicBezTo>
                      <a:pt x="35499" y="7785"/>
                      <a:pt x="54293" y="0"/>
                      <a:pt x="73889" y="0"/>
                    </a:cubicBezTo>
                    <a:close/>
                  </a:path>
                </a:pathLst>
              </a:custGeom>
              <a:solidFill>
                <a:srgbClr val="073B3A"/>
              </a:solidFill>
            </p:spPr>
            <p:txBody>
              <a:bodyPr/>
              <a:lstStyle/>
              <a:p>
                <a:endParaRPr lang="en-US"/>
              </a:p>
            </p:txBody>
          </p:sp>
          <p:sp>
            <p:nvSpPr>
              <p:cNvPr id="5" name="TextBox 5"/>
              <p:cNvSpPr txBox="1"/>
              <p:nvPr/>
            </p:nvSpPr>
            <p:spPr>
              <a:xfrm>
                <a:off x="0" y="0"/>
                <a:ext cx="886691" cy="147779"/>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273192" y="164515"/>
              <a:ext cx="3942491" cy="419100"/>
            </a:xfrm>
            <a:prstGeom prst="rect">
              <a:avLst/>
            </a:prstGeom>
          </p:spPr>
          <p:txBody>
            <a:bodyPr lIns="0" tIns="0" rIns="0" bIns="0" rtlCol="0" anchor="t">
              <a:spAutoFit/>
            </a:bodyPr>
            <a:lstStyle/>
            <a:p>
              <a:pPr algn="ctr">
                <a:lnSpc>
                  <a:spcPts val="2520"/>
                </a:lnSpc>
                <a:spcBef>
                  <a:spcPct val="0"/>
                </a:spcBef>
              </a:pPr>
              <a:r>
                <a:rPr lang="en-US" sz="2100" b="1" dirty="0">
                  <a:solidFill>
                    <a:srgbClr val="FFFFFF"/>
                  </a:solidFill>
                  <a:latin typeface="Inter Medium"/>
                  <a:ea typeface="Inter Medium"/>
                  <a:cs typeface="Inter Medium"/>
                  <a:sym typeface="Inter Medium"/>
                </a:rPr>
                <a:t>Pivot Tables</a:t>
              </a:r>
            </a:p>
          </p:txBody>
        </p:sp>
      </p:grpSp>
      <p:grpSp>
        <p:nvGrpSpPr>
          <p:cNvPr id="7" name="Group 7"/>
          <p:cNvGrpSpPr/>
          <p:nvPr/>
        </p:nvGrpSpPr>
        <p:grpSpPr>
          <a:xfrm>
            <a:off x="4016970" y="6990590"/>
            <a:ext cx="2702079" cy="2267710"/>
            <a:chOff x="0" y="0"/>
            <a:chExt cx="862695" cy="724014"/>
          </a:xfrm>
        </p:grpSpPr>
        <p:sp>
          <p:nvSpPr>
            <p:cNvPr id="8" name="Freeform 8"/>
            <p:cNvSpPr/>
            <p:nvPr/>
          </p:nvSpPr>
          <p:spPr>
            <a:xfrm>
              <a:off x="0" y="0"/>
              <a:ext cx="862695" cy="724014"/>
            </a:xfrm>
            <a:custGeom>
              <a:avLst/>
              <a:gdLst/>
              <a:ahLst/>
              <a:cxnLst/>
              <a:rect l="l" t="t" r="r" b="b"/>
              <a:pathLst>
                <a:path w="862695" h="724014">
                  <a:moveTo>
                    <a:pt x="85955" y="0"/>
                  </a:moveTo>
                  <a:lnTo>
                    <a:pt x="776740" y="0"/>
                  </a:lnTo>
                  <a:cubicBezTo>
                    <a:pt x="824212" y="0"/>
                    <a:pt x="862695" y="38483"/>
                    <a:pt x="862695" y="85955"/>
                  </a:cubicBezTo>
                  <a:lnTo>
                    <a:pt x="862695" y="638059"/>
                  </a:lnTo>
                  <a:cubicBezTo>
                    <a:pt x="862695" y="685530"/>
                    <a:pt x="824212" y="724014"/>
                    <a:pt x="776740" y="724014"/>
                  </a:cubicBezTo>
                  <a:lnTo>
                    <a:pt x="85955" y="724014"/>
                  </a:lnTo>
                  <a:cubicBezTo>
                    <a:pt x="38483" y="724014"/>
                    <a:pt x="0" y="685530"/>
                    <a:pt x="0" y="638059"/>
                  </a:cubicBezTo>
                  <a:lnTo>
                    <a:pt x="0" y="85955"/>
                  </a:lnTo>
                  <a:cubicBezTo>
                    <a:pt x="0" y="38483"/>
                    <a:pt x="38483" y="0"/>
                    <a:pt x="85955" y="0"/>
                  </a:cubicBezTo>
                  <a:close/>
                </a:path>
              </a:pathLst>
            </a:custGeom>
            <a:blipFill>
              <a:blip r:embed="rId2"/>
              <a:stretch>
                <a:fillRect t="-4897" b="-4897"/>
              </a:stretch>
            </a:blipFill>
          </p:spPr>
          <p:txBody>
            <a:bodyPr/>
            <a:lstStyle/>
            <a:p>
              <a:endParaRPr lang="en-US"/>
            </a:p>
          </p:txBody>
        </p:sp>
      </p:grpSp>
      <p:grpSp>
        <p:nvGrpSpPr>
          <p:cNvPr id="9" name="Group 9"/>
          <p:cNvGrpSpPr/>
          <p:nvPr/>
        </p:nvGrpSpPr>
        <p:grpSpPr>
          <a:xfrm>
            <a:off x="10710903" y="6990590"/>
            <a:ext cx="2871092" cy="2255165"/>
            <a:chOff x="0" y="0"/>
            <a:chExt cx="807295" cy="634109"/>
          </a:xfrm>
        </p:grpSpPr>
        <p:sp>
          <p:nvSpPr>
            <p:cNvPr id="10" name="Freeform 10"/>
            <p:cNvSpPr/>
            <p:nvPr/>
          </p:nvSpPr>
          <p:spPr>
            <a:xfrm>
              <a:off x="0" y="0"/>
              <a:ext cx="807295" cy="634109"/>
            </a:xfrm>
            <a:custGeom>
              <a:avLst/>
              <a:gdLst/>
              <a:ahLst/>
              <a:cxnLst/>
              <a:rect l="l" t="t" r="r" b="b"/>
              <a:pathLst>
                <a:path w="807295" h="634109">
                  <a:moveTo>
                    <a:pt x="80895" y="0"/>
                  </a:moveTo>
                  <a:lnTo>
                    <a:pt x="726400" y="0"/>
                  </a:lnTo>
                  <a:cubicBezTo>
                    <a:pt x="771077" y="0"/>
                    <a:pt x="807295" y="36218"/>
                    <a:pt x="807295" y="80895"/>
                  </a:cubicBezTo>
                  <a:lnTo>
                    <a:pt x="807295" y="553214"/>
                  </a:lnTo>
                  <a:cubicBezTo>
                    <a:pt x="807295" y="597891"/>
                    <a:pt x="771077" y="634109"/>
                    <a:pt x="726400" y="634109"/>
                  </a:cubicBezTo>
                  <a:lnTo>
                    <a:pt x="80895" y="634109"/>
                  </a:lnTo>
                  <a:cubicBezTo>
                    <a:pt x="36218" y="634109"/>
                    <a:pt x="0" y="597891"/>
                    <a:pt x="0" y="553214"/>
                  </a:cubicBezTo>
                  <a:lnTo>
                    <a:pt x="0" y="80895"/>
                  </a:lnTo>
                  <a:cubicBezTo>
                    <a:pt x="0" y="36218"/>
                    <a:pt x="36218" y="0"/>
                    <a:pt x="80895" y="0"/>
                  </a:cubicBezTo>
                  <a:close/>
                </a:path>
              </a:pathLst>
            </a:custGeom>
            <a:blipFill>
              <a:blip r:embed="rId3"/>
              <a:stretch>
                <a:fillRect r="-75493"/>
              </a:stretch>
            </a:blipFill>
          </p:spPr>
          <p:txBody>
            <a:bodyPr/>
            <a:lstStyle/>
            <a:p>
              <a:endParaRPr lang="en-US"/>
            </a:p>
          </p:txBody>
        </p:sp>
      </p:grpSp>
      <p:grpSp>
        <p:nvGrpSpPr>
          <p:cNvPr id="11" name="Group 11"/>
          <p:cNvGrpSpPr/>
          <p:nvPr/>
        </p:nvGrpSpPr>
        <p:grpSpPr>
          <a:xfrm>
            <a:off x="7277836" y="6990590"/>
            <a:ext cx="2871092" cy="2255165"/>
            <a:chOff x="0" y="0"/>
            <a:chExt cx="807295" cy="634109"/>
          </a:xfrm>
        </p:grpSpPr>
        <p:sp>
          <p:nvSpPr>
            <p:cNvPr id="12" name="Freeform 12"/>
            <p:cNvSpPr/>
            <p:nvPr/>
          </p:nvSpPr>
          <p:spPr>
            <a:xfrm>
              <a:off x="0" y="0"/>
              <a:ext cx="807295" cy="634109"/>
            </a:xfrm>
            <a:custGeom>
              <a:avLst/>
              <a:gdLst/>
              <a:ahLst/>
              <a:cxnLst/>
              <a:rect l="l" t="t" r="r" b="b"/>
              <a:pathLst>
                <a:path w="807295" h="634109">
                  <a:moveTo>
                    <a:pt x="80895" y="0"/>
                  </a:moveTo>
                  <a:lnTo>
                    <a:pt x="726400" y="0"/>
                  </a:lnTo>
                  <a:cubicBezTo>
                    <a:pt x="771077" y="0"/>
                    <a:pt x="807295" y="36218"/>
                    <a:pt x="807295" y="80895"/>
                  </a:cubicBezTo>
                  <a:lnTo>
                    <a:pt x="807295" y="553214"/>
                  </a:lnTo>
                  <a:cubicBezTo>
                    <a:pt x="807295" y="597891"/>
                    <a:pt x="771077" y="634109"/>
                    <a:pt x="726400" y="634109"/>
                  </a:cubicBezTo>
                  <a:lnTo>
                    <a:pt x="80895" y="634109"/>
                  </a:lnTo>
                  <a:cubicBezTo>
                    <a:pt x="36218" y="634109"/>
                    <a:pt x="0" y="597891"/>
                    <a:pt x="0" y="553214"/>
                  </a:cubicBezTo>
                  <a:lnTo>
                    <a:pt x="0" y="80895"/>
                  </a:lnTo>
                  <a:cubicBezTo>
                    <a:pt x="0" y="36218"/>
                    <a:pt x="36218" y="0"/>
                    <a:pt x="80895" y="0"/>
                  </a:cubicBezTo>
                  <a:close/>
                </a:path>
              </a:pathLst>
            </a:custGeom>
            <a:blipFill>
              <a:blip r:embed="rId3"/>
              <a:stretch>
                <a:fillRect l="-75613"/>
              </a:stretch>
            </a:blipFill>
          </p:spPr>
          <p:txBody>
            <a:bodyPr/>
            <a:lstStyle/>
            <a:p>
              <a:endParaRPr lang="en-US"/>
            </a:p>
          </p:txBody>
        </p:sp>
      </p:grpSp>
      <p:sp>
        <p:nvSpPr>
          <p:cNvPr id="13" name="Freeform 13"/>
          <p:cNvSpPr/>
          <p:nvPr/>
        </p:nvSpPr>
        <p:spPr>
          <a:xfrm flipH="1" flipV="1">
            <a:off x="13601700" y="8769165"/>
            <a:ext cx="7315200" cy="3849701"/>
          </a:xfrm>
          <a:custGeom>
            <a:avLst/>
            <a:gdLst/>
            <a:ahLst/>
            <a:cxnLst/>
            <a:rect l="l" t="t" r="r" b="b"/>
            <a:pathLst>
              <a:path w="7315200" h="3849701">
                <a:moveTo>
                  <a:pt x="7315200" y="3849701"/>
                </a:moveTo>
                <a:lnTo>
                  <a:pt x="0" y="3849701"/>
                </a:lnTo>
                <a:lnTo>
                  <a:pt x="0" y="0"/>
                </a:lnTo>
                <a:lnTo>
                  <a:pt x="7315200" y="0"/>
                </a:lnTo>
                <a:lnTo>
                  <a:pt x="7315200" y="3849701"/>
                </a:lnTo>
                <a:close/>
              </a:path>
            </a:pathLst>
          </a:custGeom>
          <a:blipFill>
            <a:blip r:embed="rId4">
              <a:alphaModFix amt="69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rot="-5400000">
            <a:off x="9269784" y="-9428948"/>
            <a:ext cx="1758287" cy="20567272"/>
            <a:chOff x="0" y="0"/>
            <a:chExt cx="381000" cy="4456684"/>
          </a:xfrm>
        </p:grpSpPr>
        <p:sp>
          <p:nvSpPr>
            <p:cNvPr id="15" name="Freeform 15"/>
            <p:cNvSpPr/>
            <p:nvPr/>
          </p:nvSpPr>
          <p:spPr>
            <a:xfrm>
              <a:off x="0" y="0"/>
              <a:ext cx="381000" cy="4456685"/>
            </a:xfrm>
            <a:custGeom>
              <a:avLst/>
              <a:gdLst/>
              <a:ahLst/>
              <a:cxnLst/>
              <a:rect l="l" t="t" r="r" b="b"/>
              <a:pathLst>
                <a:path w="381000" h="4456685">
                  <a:moveTo>
                    <a:pt x="381000" y="98221"/>
                  </a:moveTo>
                  <a:lnTo>
                    <a:pt x="381000" y="4287774"/>
                  </a:lnTo>
                  <a:lnTo>
                    <a:pt x="190500" y="4456685"/>
                  </a:lnTo>
                  <a:lnTo>
                    <a:pt x="0" y="4287774"/>
                  </a:lnTo>
                  <a:lnTo>
                    <a:pt x="0" y="98221"/>
                  </a:lnTo>
                  <a:cubicBezTo>
                    <a:pt x="0" y="22860"/>
                    <a:pt x="22860" y="0"/>
                    <a:pt x="49530" y="0"/>
                  </a:cubicBezTo>
                  <a:lnTo>
                    <a:pt x="331470" y="0"/>
                  </a:lnTo>
                  <a:cubicBezTo>
                    <a:pt x="358140" y="0"/>
                    <a:pt x="381000" y="22860"/>
                    <a:pt x="381000" y="98221"/>
                  </a:cubicBezTo>
                  <a:close/>
                </a:path>
              </a:pathLst>
            </a:custGeom>
            <a:solidFill>
              <a:srgbClr val="03C4A1"/>
            </a:solidFill>
          </p:spPr>
          <p:txBody>
            <a:bodyPr/>
            <a:lstStyle/>
            <a:p>
              <a:endParaRPr lang="en-US"/>
            </a:p>
          </p:txBody>
        </p:sp>
        <p:sp>
          <p:nvSpPr>
            <p:cNvPr id="16" name="TextBox 16"/>
            <p:cNvSpPr txBox="1"/>
            <p:nvPr/>
          </p:nvSpPr>
          <p:spPr>
            <a:xfrm>
              <a:off x="0" y="0"/>
              <a:ext cx="381000" cy="4280154"/>
            </a:xfrm>
            <a:prstGeom prst="rect">
              <a:avLst/>
            </a:prstGeom>
          </p:spPr>
          <p:txBody>
            <a:bodyPr lIns="50800" tIns="50800" rIns="50800" bIns="50800" rtlCol="0" anchor="ctr"/>
            <a:lstStyle/>
            <a:p>
              <a:pPr algn="ctr">
                <a:lnSpc>
                  <a:spcPts val="2520"/>
                </a:lnSpc>
              </a:pPr>
              <a:endParaRPr/>
            </a:p>
          </p:txBody>
        </p:sp>
      </p:grpSp>
      <p:grpSp>
        <p:nvGrpSpPr>
          <p:cNvPr id="17" name="Group 17"/>
          <p:cNvGrpSpPr/>
          <p:nvPr/>
        </p:nvGrpSpPr>
        <p:grpSpPr>
          <a:xfrm>
            <a:off x="2576428" y="2551700"/>
            <a:ext cx="619354" cy="406451"/>
            <a:chOff x="0" y="0"/>
            <a:chExt cx="812800" cy="533400"/>
          </a:xfrm>
        </p:grpSpPr>
        <p:sp>
          <p:nvSpPr>
            <p:cNvPr id="18" name="Freeform 18"/>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19" name="TextBox 19"/>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20" name="Freeform 20"/>
          <p:cNvSpPr/>
          <p:nvPr/>
        </p:nvSpPr>
        <p:spPr>
          <a:xfrm>
            <a:off x="16819943" y="262903"/>
            <a:ext cx="1287393" cy="1183571"/>
          </a:xfrm>
          <a:custGeom>
            <a:avLst/>
            <a:gdLst/>
            <a:ahLst/>
            <a:cxnLst/>
            <a:rect l="l" t="t" r="r" b="b"/>
            <a:pathLst>
              <a:path w="1287393" h="1183571">
                <a:moveTo>
                  <a:pt x="0" y="0"/>
                </a:moveTo>
                <a:lnTo>
                  <a:pt x="1287393" y="0"/>
                </a:lnTo>
                <a:lnTo>
                  <a:pt x="1287393" y="1183570"/>
                </a:lnTo>
                <a:lnTo>
                  <a:pt x="0" y="1183570"/>
                </a:lnTo>
                <a:lnTo>
                  <a:pt x="0" y="0"/>
                </a:lnTo>
                <a:close/>
              </a:path>
            </a:pathLst>
          </a:custGeom>
          <a:blipFill>
            <a:blip r:embed="rId6"/>
            <a:stretch>
              <a:fillRect/>
            </a:stretch>
          </a:blipFill>
        </p:spPr>
        <p:txBody>
          <a:bodyPr/>
          <a:lstStyle/>
          <a:p>
            <a:endParaRPr lang="en-US"/>
          </a:p>
        </p:txBody>
      </p:sp>
      <p:sp>
        <p:nvSpPr>
          <p:cNvPr id="21" name="TextBox 21"/>
          <p:cNvSpPr txBox="1"/>
          <p:nvPr/>
        </p:nvSpPr>
        <p:spPr>
          <a:xfrm>
            <a:off x="3339323" y="2475500"/>
            <a:ext cx="12611484" cy="2095500"/>
          </a:xfrm>
          <a:prstGeom prst="rect">
            <a:avLst/>
          </a:prstGeom>
        </p:spPr>
        <p:txBody>
          <a:bodyPr lIns="0" tIns="0" rIns="0" bIns="0" rtlCol="0" anchor="t">
            <a:spAutoFit/>
          </a:bodyPr>
          <a:lstStyle/>
          <a:p>
            <a:pPr algn="just">
              <a:lnSpc>
                <a:spcPts val="4199"/>
              </a:lnSpc>
            </a:pPr>
            <a:r>
              <a:rPr lang="en-US" sz="2999" dirty="0">
                <a:solidFill>
                  <a:srgbClr val="000000"/>
                </a:solidFill>
                <a:latin typeface="Poppins"/>
                <a:ea typeface="Poppins"/>
                <a:cs typeface="Poppins"/>
                <a:sym typeface="Poppins"/>
              </a:rPr>
              <a:t>In Excel, we used Power Query to clean and prepare the dataset, then explored the data to extract as many insights as possible. We also used Pivot Tables for deeper analysis, and finally created an interactive dashboard to present our key findings.</a:t>
            </a:r>
          </a:p>
        </p:txBody>
      </p:sp>
      <p:sp>
        <p:nvSpPr>
          <p:cNvPr id="22" name="TextBox 22"/>
          <p:cNvSpPr txBox="1"/>
          <p:nvPr/>
        </p:nvSpPr>
        <p:spPr>
          <a:xfrm>
            <a:off x="152895" y="-40662"/>
            <a:ext cx="7124941" cy="1838325"/>
          </a:xfrm>
          <a:prstGeom prst="rect">
            <a:avLst/>
          </a:prstGeom>
        </p:spPr>
        <p:txBody>
          <a:bodyPr lIns="0" tIns="0" rIns="0" bIns="0" rtlCol="0" anchor="t">
            <a:spAutoFit/>
          </a:bodyPr>
          <a:lstStyle/>
          <a:p>
            <a:pPr algn="l">
              <a:lnSpc>
                <a:spcPts val="7200"/>
              </a:lnSpc>
            </a:pPr>
            <a:r>
              <a:rPr lang="en-US" sz="6000" b="1">
                <a:solidFill>
                  <a:srgbClr val="FFFFFF"/>
                </a:solidFill>
                <a:latin typeface="Bricolage Grotesque Bold"/>
                <a:ea typeface="Bricolage Grotesque Bold"/>
                <a:cs typeface="Bricolage Grotesque Bold"/>
                <a:sym typeface="Bricolage Grotesque Bold"/>
              </a:rPr>
              <a:t>04</a:t>
            </a:r>
          </a:p>
          <a:p>
            <a:pPr algn="l">
              <a:lnSpc>
                <a:spcPts val="7200"/>
              </a:lnSpc>
            </a:pPr>
            <a:r>
              <a:rPr lang="en-US" sz="6000" b="1">
                <a:solidFill>
                  <a:srgbClr val="FFFFFF"/>
                </a:solidFill>
                <a:latin typeface="Bricolage Grotesque Bold"/>
                <a:ea typeface="Bricolage Grotesque Bold"/>
                <a:cs typeface="Bricolage Grotesque Bold"/>
                <a:sym typeface="Bricolage Grotesque Bold"/>
              </a:rPr>
              <a:t>STEPS(EXCEL)</a:t>
            </a:r>
          </a:p>
        </p:txBody>
      </p:sp>
      <p:sp>
        <p:nvSpPr>
          <p:cNvPr id="23" name="Freeform 23"/>
          <p:cNvSpPr/>
          <p:nvPr/>
        </p:nvSpPr>
        <p:spPr>
          <a:xfrm rot="2438688" flipH="1">
            <a:off x="13825751" y="8164316"/>
            <a:ext cx="1928342" cy="515600"/>
          </a:xfrm>
          <a:custGeom>
            <a:avLst/>
            <a:gdLst/>
            <a:ahLst/>
            <a:cxnLst/>
            <a:rect l="l" t="t" r="r" b="b"/>
            <a:pathLst>
              <a:path w="1928342" h="515600">
                <a:moveTo>
                  <a:pt x="1928343" y="0"/>
                </a:moveTo>
                <a:lnTo>
                  <a:pt x="0" y="0"/>
                </a:lnTo>
                <a:lnTo>
                  <a:pt x="0" y="515600"/>
                </a:lnTo>
                <a:lnTo>
                  <a:pt x="1928343" y="515600"/>
                </a:lnTo>
                <a:lnTo>
                  <a:pt x="192834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rot="-2496505">
            <a:off x="1855899" y="8173679"/>
            <a:ext cx="1928342" cy="515600"/>
          </a:xfrm>
          <a:custGeom>
            <a:avLst/>
            <a:gdLst/>
            <a:ahLst/>
            <a:cxnLst/>
            <a:rect l="l" t="t" r="r" b="b"/>
            <a:pathLst>
              <a:path w="1928342" h="515600">
                <a:moveTo>
                  <a:pt x="0" y="0"/>
                </a:moveTo>
                <a:lnTo>
                  <a:pt x="1928343" y="0"/>
                </a:lnTo>
                <a:lnTo>
                  <a:pt x="1928343" y="515600"/>
                </a:lnTo>
                <a:lnTo>
                  <a:pt x="0" y="515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252092" y="-9444709"/>
            <a:ext cx="1758287" cy="20567272"/>
            <a:chOff x="0" y="0"/>
            <a:chExt cx="381000" cy="4456684"/>
          </a:xfrm>
        </p:grpSpPr>
        <p:sp>
          <p:nvSpPr>
            <p:cNvPr id="3" name="Freeform 3"/>
            <p:cNvSpPr/>
            <p:nvPr/>
          </p:nvSpPr>
          <p:spPr>
            <a:xfrm>
              <a:off x="0" y="0"/>
              <a:ext cx="381000" cy="4456685"/>
            </a:xfrm>
            <a:custGeom>
              <a:avLst/>
              <a:gdLst/>
              <a:ahLst/>
              <a:cxnLst/>
              <a:rect l="l" t="t" r="r" b="b"/>
              <a:pathLst>
                <a:path w="381000" h="4456685">
                  <a:moveTo>
                    <a:pt x="381000" y="98221"/>
                  </a:moveTo>
                  <a:lnTo>
                    <a:pt x="381000" y="4287774"/>
                  </a:lnTo>
                  <a:lnTo>
                    <a:pt x="190500" y="4456685"/>
                  </a:lnTo>
                  <a:lnTo>
                    <a:pt x="0" y="4287774"/>
                  </a:lnTo>
                  <a:lnTo>
                    <a:pt x="0" y="98221"/>
                  </a:lnTo>
                  <a:cubicBezTo>
                    <a:pt x="0" y="22860"/>
                    <a:pt x="22860" y="0"/>
                    <a:pt x="49530" y="0"/>
                  </a:cubicBezTo>
                  <a:lnTo>
                    <a:pt x="331470" y="0"/>
                  </a:lnTo>
                  <a:cubicBezTo>
                    <a:pt x="358140" y="0"/>
                    <a:pt x="381000" y="22860"/>
                    <a:pt x="381000" y="98221"/>
                  </a:cubicBezTo>
                  <a:close/>
                </a:path>
              </a:pathLst>
            </a:custGeom>
            <a:solidFill>
              <a:srgbClr val="03C4A1"/>
            </a:solidFill>
          </p:spPr>
          <p:txBody>
            <a:bodyPr/>
            <a:lstStyle/>
            <a:p>
              <a:endParaRPr lang="en-US"/>
            </a:p>
          </p:txBody>
        </p:sp>
        <p:sp>
          <p:nvSpPr>
            <p:cNvPr id="4" name="TextBox 4"/>
            <p:cNvSpPr txBox="1"/>
            <p:nvPr/>
          </p:nvSpPr>
          <p:spPr>
            <a:xfrm>
              <a:off x="0" y="0"/>
              <a:ext cx="381000" cy="4280154"/>
            </a:xfrm>
            <a:prstGeom prst="rect">
              <a:avLst/>
            </a:prstGeom>
          </p:spPr>
          <p:txBody>
            <a:bodyPr lIns="50800" tIns="50800" rIns="50800" bIns="50800" rtlCol="0" anchor="ctr"/>
            <a:lstStyle/>
            <a:p>
              <a:pPr algn="ctr">
                <a:lnSpc>
                  <a:spcPts val="2520"/>
                </a:lnSpc>
              </a:pPr>
              <a:endParaRPr/>
            </a:p>
          </p:txBody>
        </p:sp>
      </p:grpSp>
      <p:sp>
        <p:nvSpPr>
          <p:cNvPr id="5" name="TextBox 5"/>
          <p:cNvSpPr txBox="1"/>
          <p:nvPr/>
        </p:nvSpPr>
        <p:spPr>
          <a:xfrm>
            <a:off x="341281" y="371014"/>
            <a:ext cx="10174319" cy="971550"/>
          </a:xfrm>
          <a:prstGeom prst="rect">
            <a:avLst/>
          </a:prstGeom>
        </p:spPr>
        <p:txBody>
          <a:bodyPr wrap="square" lIns="0" tIns="0" rIns="0" bIns="0" rtlCol="0" anchor="t">
            <a:spAutoFit/>
          </a:bodyPr>
          <a:lstStyle/>
          <a:p>
            <a:pPr algn="l">
              <a:lnSpc>
                <a:spcPts val="7679"/>
              </a:lnSpc>
            </a:pPr>
            <a:r>
              <a:rPr lang="en-US" sz="6399" b="1" dirty="0">
                <a:solidFill>
                  <a:srgbClr val="FFFFFF"/>
                </a:solidFill>
                <a:latin typeface="Bricolage Grotesque Bold"/>
                <a:ea typeface="Bricolage Grotesque Bold"/>
                <a:cs typeface="Bricolage Grotesque Bold"/>
                <a:sym typeface="Bricolage Grotesque Bold"/>
              </a:rPr>
              <a:t>EXCEL DASHBOARD</a:t>
            </a:r>
          </a:p>
        </p:txBody>
      </p:sp>
      <p:sp>
        <p:nvSpPr>
          <p:cNvPr id="6" name="TextBox 6"/>
          <p:cNvSpPr txBox="1"/>
          <p:nvPr/>
        </p:nvSpPr>
        <p:spPr>
          <a:xfrm>
            <a:off x="1404203" y="1989670"/>
            <a:ext cx="15855097" cy="1005205"/>
          </a:xfrm>
          <a:prstGeom prst="rect">
            <a:avLst/>
          </a:prstGeom>
        </p:spPr>
        <p:txBody>
          <a:bodyPr lIns="0" tIns="0" rIns="0" bIns="0" rtlCol="0" anchor="t">
            <a:spAutoFit/>
          </a:bodyPr>
          <a:lstStyle/>
          <a:p>
            <a:pPr algn="l">
              <a:lnSpc>
                <a:spcPts val="3919"/>
              </a:lnSpc>
            </a:pPr>
            <a:r>
              <a:rPr lang="en-US" sz="2799" dirty="0">
                <a:solidFill>
                  <a:srgbClr val="000000"/>
                </a:solidFill>
                <a:latin typeface="Poppins"/>
                <a:ea typeface="Poppins"/>
                <a:cs typeface="Poppins"/>
                <a:sym typeface="Poppins"/>
              </a:rPr>
              <a:t>In Excel, we created an </a:t>
            </a:r>
            <a:r>
              <a:rPr lang="en-US" sz="2799" dirty="0">
                <a:solidFill>
                  <a:srgbClr val="03C4A1"/>
                </a:solidFill>
                <a:latin typeface="Poppins"/>
                <a:ea typeface="Poppins"/>
                <a:cs typeface="Poppins"/>
                <a:sym typeface="Poppins"/>
              </a:rPr>
              <a:t>interactive dashboard</a:t>
            </a:r>
            <a:r>
              <a:rPr lang="en-US" sz="2799" dirty="0">
                <a:solidFill>
                  <a:srgbClr val="000000"/>
                </a:solidFill>
                <a:latin typeface="Poppins"/>
                <a:ea typeface="Poppins"/>
                <a:cs typeface="Poppins"/>
                <a:sym typeface="Poppins"/>
              </a:rPr>
              <a:t> with slicers that allow filtering </a:t>
            </a:r>
            <a:r>
              <a:rPr lang="en-US" sz="2799" dirty="0">
                <a:solidFill>
                  <a:srgbClr val="03C4A1"/>
                </a:solidFill>
                <a:latin typeface="Poppins"/>
                <a:ea typeface="Poppins"/>
                <a:cs typeface="Poppins"/>
                <a:sym typeface="Poppins"/>
              </a:rPr>
              <a:t>by year, sector, and region.</a:t>
            </a:r>
          </a:p>
        </p:txBody>
      </p:sp>
      <p:grpSp>
        <p:nvGrpSpPr>
          <p:cNvPr id="7" name="Group 7"/>
          <p:cNvGrpSpPr/>
          <p:nvPr/>
        </p:nvGrpSpPr>
        <p:grpSpPr>
          <a:xfrm>
            <a:off x="562928" y="2037295"/>
            <a:ext cx="619354" cy="406451"/>
            <a:chOff x="0" y="0"/>
            <a:chExt cx="812800" cy="533400"/>
          </a:xfrm>
        </p:grpSpPr>
        <p:sp>
          <p:nvSpPr>
            <p:cNvPr id="8" name="Freeform 8"/>
            <p:cNvSpPr/>
            <p:nvPr/>
          </p:nvSpPr>
          <p:spPr>
            <a:xfrm>
              <a:off x="0" y="0"/>
              <a:ext cx="812800" cy="533400"/>
            </a:xfrm>
            <a:custGeom>
              <a:avLst/>
              <a:gdLst/>
              <a:ahLst/>
              <a:cxnLst/>
              <a:rect l="l" t="t" r="r" b="b"/>
              <a:pathLst>
                <a:path w="812800" h="5334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03C4A1"/>
            </a:solidFill>
          </p:spPr>
          <p:txBody>
            <a:bodyPr/>
            <a:lstStyle/>
            <a:p>
              <a:endParaRPr lang="en-US"/>
            </a:p>
          </p:txBody>
        </p:sp>
        <p:sp>
          <p:nvSpPr>
            <p:cNvPr id="9" name="TextBox 9"/>
            <p:cNvSpPr txBox="1"/>
            <p:nvPr/>
          </p:nvSpPr>
          <p:spPr>
            <a:xfrm>
              <a:off x="38100" y="88900"/>
              <a:ext cx="736600" cy="368300"/>
            </a:xfrm>
            <a:prstGeom prst="rect">
              <a:avLst/>
            </a:prstGeom>
          </p:spPr>
          <p:txBody>
            <a:bodyPr lIns="50800" tIns="50800" rIns="50800" bIns="50800" rtlCol="0" anchor="ctr"/>
            <a:lstStyle/>
            <a:p>
              <a:pPr algn="ctr">
                <a:lnSpc>
                  <a:spcPts val="2520"/>
                </a:lnSpc>
              </a:pPr>
              <a:endParaRPr/>
            </a:p>
          </p:txBody>
        </p:sp>
      </p:grpSp>
      <p:sp>
        <p:nvSpPr>
          <p:cNvPr id="10" name="Freeform 10"/>
          <p:cNvSpPr/>
          <p:nvPr/>
        </p:nvSpPr>
        <p:spPr>
          <a:xfrm>
            <a:off x="1840264" y="3190018"/>
            <a:ext cx="14607473" cy="7096982"/>
          </a:xfrm>
          <a:custGeom>
            <a:avLst/>
            <a:gdLst/>
            <a:ahLst/>
            <a:cxnLst/>
            <a:rect l="l" t="t" r="r" b="b"/>
            <a:pathLst>
              <a:path w="14607473" h="7096982">
                <a:moveTo>
                  <a:pt x="0" y="0"/>
                </a:moveTo>
                <a:lnTo>
                  <a:pt x="14607472" y="0"/>
                </a:lnTo>
                <a:lnTo>
                  <a:pt x="14607472" y="7096982"/>
                </a:lnTo>
                <a:lnTo>
                  <a:pt x="0" y="7096982"/>
                </a:lnTo>
                <a:lnTo>
                  <a:pt x="0" y="0"/>
                </a:lnTo>
                <a:close/>
              </a:path>
            </a:pathLst>
          </a:custGeom>
          <a:blipFill>
            <a:blip r:embed="rId2"/>
            <a:stretch>
              <a:fillRect/>
            </a:stretch>
          </a:blipFill>
        </p:spPr>
        <p:txBody>
          <a:bodyPr/>
          <a:lstStyle/>
          <a:p>
            <a:endParaRPr lang="en-US"/>
          </a:p>
        </p:txBody>
      </p:sp>
      <p:sp>
        <p:nvSpPr>
          <p:cNvPr id="11" name="Freeform 11"/>
          <p:cNvSpPr/>
          <p:nvPr/>
        </p:nvSpPr>
        <p:spPr>
          <a:xfrm>
            <a:off x="16819943" y="262903"/>
            <a:ext cx="1287393" cy="1183571"/>
          </a:xfrm>
          <a:custGeom>
            <a:avLst/>
            <a:gdLst/>
            <a:ahLst/>
            <a:cxnLst/>
            <a:rect l="l" t="t" r="r" b="b"/>
            <a:pathLst>
              <a:path w="1287393" h="1183571">
                <a:moveTo>
                  <a:pt x="0" y="0"/>
                </a:moveTo>
                <a:lnTo>
                  <a:pt x="1287393" y="0"/>
                </a:lnTo>
                <a:lnTo>
                  <a:pt x="1287393" y="1183570"/>
                </a:lnTo>
                <a:lnTo>
                  <a:pt x="0" y="1183570"/>
                </a:lnTo>
                <a:lnTo>
                  <a:pt x="0" y="0"/>
                </a:lnTo>
                <a:close/>
              </a:path>
            </a:pathLst>
          </a:custGeom>
          <a:blipFill>
            <a:blip r:embed="rId3"/>
            <a:stretch>
              <a:fillRect/>
            </a:stretch>
          </a:blipFill>
        </p:spPr>
        <p:txBody>
          <a:bodyPr/>
          <a:lstStyle/>
          <a:p>
            <a:endParaRPr lang="en-US"/>
          </a:p>
        </p:txBody>
      </p:sp>
      <p:sp>
        <p:nvSpPr>
          <p:cNvPr id="12" name="Freeform 12"/>
          <p:cNvSpPr/>
          <p:nvPr/>
        </p:nvSpPr>
        <p:spPr>
          <a:xfrm rot="-2496505">
            <a:off x="-72072" y="7073199"/>
            <a:ext cx="1928342" cy="515600"/>
          </a:xfrm>
          <a:custGeom>
            <a:avLst/>
            <a:gdLst/>
            <a:ahLst/>
            <a:cxnLst/>
            <a:rect l="l" t="t" r="r" b="b"/>
            <a:pathLst>
              <a:path w="1928342" h="515600">
                <a:moveTo>
                  <a:pt x="0" y="0"/>
                </a:moveTo>
                <a:lnTo>
                  <a:pt x="1928343" y="0"/>
                </a:lnTo>
                <a:lnTo>
                  <a:pt x="1928343" y="515600"/>
                </a:lnTo>
                <a:lnTo>
                  <a:pt x="0" y="515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2438688" flipH="1">
            <a:off x="16440214" y="7494459"/>
            <a:ext cx="1928342" cy="515600"/>
          </a:xfrm>
          <a:custGeom>
            <a:avLst/>
            <a:gdLst/>
            <a:ahLst/>
            <a:cxnLst/>
            <a:rect l="l" t="t" r="r" b="b"/>
            <a:pathLst>
              <a:path w="1928342" h="515600">
                <a:moveTo>
                  <a:pt x="1928343" y="0"/>
                </a:moveTo>
                <a:lnTo>
                  <a:pt x="0" y="0"/>
                </a:lnTo>
                <a:lnTo>
                  <a:pt x="0" y="515600"/>
                </a:lnTo>
                <a:lnTo>
                  <a:pt x="1928343" y="515600"/>
                </a:lnTo>
                <a:lnTo>
                  <a:pt x="19283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709</Words>
  <Application>Microsoft Office PowerPoint</Application>
  <PresentationFormat>Custom</PresentationFormat>
  <Paragraphs>95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Inter Medium</vt:lpstr>
      <vt:lpstr>Poppins</vt:lpstr>
      <vt:lpstr>Bricolage Grotesque Bold</vt:lpstr>
      <vt:lpstr>Calibri</vt:lpstr>
      <vt:lpstr>Poppins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Modern Sustainability Presentation</dc:title>
  <cp:lastModifiedBy>Habiba Hany</cp:lastModifiedBy>
  <cp:revision>3</cp:revision>
  <dcterms:created xsi:type="dcterms:W3CDTF">2006-08-16T00:00:00Z</dcterms:created>
  <dcterms:modified xsi:type="dcterms:W3CDTF">2025-12-08T21:13:24Z</dcterms:modified>
  <dc:identifier>DAG62k6OXT8</dc:identifier>
</cp:coreProperties>
</file>